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60" r:id="rId2"/>
    <p:sldId id="258" r:id="rId3"/>
    <p:sldId id="259" r:id="rId4"/>
    <p:sldId id="261" r:id="rId5"/>
    <p:sldId id="264" r:id="rId6"/>
    <p:sldId id="262" r:id="rId7"/>
    <p:sldId id="263" r:id="rId8"/>
    <p:sldId id="265" r:id="rId9"/>
    <p:sldId id="279" r:id="rId10"/>
    <p:sldId id="267" r:id="rId11"/>
    <p:sldId id="266" r:id="rId12"/>
    <p:sldId id="268" r:id="rId13"/>
    <p:sldId id="269" r:id="rId14"/>
    <p:sldId id="270" r:id="rId15"/>
    <p:sldId id="256" r:id="rId16"/>
    <p:sldId id="257"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368"/>
    <p:restoredTop sz="74014"/>
  </p:normalViewPr>
  <p:slideViewPr>
    <p:cSldViewPr snapToGrid="0" snapToObjects="1">
      <p:cViewPr varScale="1">
        <p:scale>
          <a:sx n="76" d="100"/>
          <a:sy n="76" d="100"/>
        </p:scale>
        <p:origin x="200"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C7015-C900-7A43-8FF9-713604442971}" type="datetimeFigureOut">
              <a:rPr lang="en-US" smtClean="0"/>
              <a:t>9/23/20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D9CC9-36E0-D048-849B-F29316D10C0E}" type="slidenum">
              <a:rPr lang="en-US" smtClean="0"/>
              <a:t>‹#›</a:t>
            </a:fld>
            <a:endParaRPr lang="en-US"/>
          </a:p>
        </p:txBody>
      </p:sp>
    </p:spTree>
    <p:extLst>
      <p:ext uri="{BB962C8B-B14F-4D97-AF65-F5344CB8AC3E}">
        <p14:creationId xmlns:p14="http://schemas.microsoft.com/office/powerpoint/2010/main" val="53107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Rudman et al., 2011 – lab study where female leaders were fed wrong words in game so that they would lose</a:t>
            </a:r>
          </a:p>
          <a:p>
            <a:r>
              <a:rPr lang="en-US" dirty="0"/>
              <a:t>Heim (1990) – nurses were less likely to follow female doctors’ orders than male ones</a:t>
            </a:r>
          </a:p>
          <a:p>
            <a:r>
              <a:rPr lang="en-US" dirty="0"/>
              <a:t>Ely (1994) – study of law firm partners. Junior female lawyers were more likely to criticize female law partners than male ones</a:t>
            </a:r>
          </a:p>
          <a:p>
            <a:endParaRPr lang="en-US" dirty="0"/>
          </a:p>
          <a:p>
            <a:r>
              <a:rPr lang="en-US" dirty="0"/>
              <a:t>also: </a:t>
            </a:r>
          </a:p>
          <a:p>
            <a:r>
              <a:rPr lang="en-US" dirty="0"/>
              <a:t>Butler &amp; Geis, 1990: female leaders elicited more negative nonverbal affect and fewer positive responses than male leaders offering the same initiatives. Real groups.</a:t>
            </a:r>
          </a:p>
          <a:p>
            <a:endParaRPr lang="en-US" dirty="0"/>
          </a:p>
        </p:txBody>
      </p:sp>
      <p:sp>
        <p:nvSpPr>
          <p:cNvPr id="4" name="Slide Number Placeholder 3"/>
          <p:cNvSpPr>
            <a:spLocks noGrp="1"/>
          </p:cNvSpPr>
          <p:nvPr>
            <p:ph type="sldNum" sz="quarter" idx="5"/>
          </p:nvPr>
        </p:nvSpPr>
        <p:spPr/>
        <p:txBody>
          <a:bodyPr/>
          <a:lstStyle/>
          <a:p>
            <a:fld id="{3862A552-DA15-BF49-946D-202EA94DD6B1}" type="slidenum">
              <a:rPr lang="en-US" smtClean="0"/>
              <a:t>2</a:t>
            </a:fld>
            <a:endParaRPr lang="en-US"/>
          </a:p>
        </p:txBody>
      </p:sp>
    </p:spTree>
    <p:extLst>
      <p:ext uri="{BB962C8B-B14F-4D97-AF65-F5344CB8AC3E}">
        <p14:creationId xmlns:p14="http://schemas.microsoft.com/office/powerpoint/2010/main" val="236294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D9CC9-36E0-D048-849B-F29316D10C0E}" type="slidenum">
              <a:rPr lang="en-US" smtClean="0"/>
              <a:t>15</a:t>
            </a:fld>
            <a:endParaRPr lang="en-US"/>
          </a:p>
        </p:txBody>
      </p:sp>
    </p:spTree>
    <p:extLst>
      <p:ext uri="{BB962C8B-B14F-4D97-AF65-F5344CB8AC3E}">
        <p14:creationId xmlns:p14="http://schemas.microsoft.com/office/powerpoint/2010/main" val="1418057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D9CC9-36E0-D048-849B-F29316D10C0E}" type="slidenum">
              <a:rPr lang="en-US" smtClean="0"/>
              <a:t>16</a:t>
            </a:fld>
            <a:endParaRPr lang="en-US"/>
          </a:p>
        </p:txBody>
      </p:sp>
    </p:spTree>
    <p:extLst>
      <p:ext uri="{BB962C8B-B14F-4D97-AF65-F5344CB8AC3E}">
        <p14:creationId xmlns:p14="http://schemas.microsoft.com/office/powerpoint/2010/main" val="317306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1</a:t>
            </a:r>
          </a:p>
        </p:txBody>
      </p:sp>
      <p:sp>
        <p:nvSpPr>
          <p:cNvPr id="4" name="Slide Number Placeholder 3"/>
          <p:cNvSpPr>
            <a:spLocks noGrp="1"/>
          </p:cNvSpPr>
          <p:nvPr>
            <p:ph type="sldNum" sz="quarter" idx="5"/>
          </p:nvPr>
        </p:nvSpPr>
        <p:spPr/>
        <p:txBody>
          <a:bodyPr/>
          <a:lstStyle/>
          <a:p>
            <a:fld id="{103D9CC9-36E0-D048-849B-F29316D10C0E}" type="slidenum">
              <a:rPr lang="en-US" smtClean="0"/>
              <a:t>17</a:t>
            </a:fld>
            <a:endParaRPr lang="en-US"/>
          </a:p>
        </p:txBody>
      </p:sp>
    </p:spTree>
    <p:extLst>
      <p:ext uri="{BB962C8B-B14F-4D97-AF65-F5344CB8AC3E}">
        <p14:creationId xmlns:p14="http://schemas.microsoft.com/office/powerpoint/2010/main" val="95510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8</a:t>
            </a:r>
          </a:p>
        </p:txBody>
      </p:sp>
      <p:sp>
        <p:nvSpPr>
          <p:cNvPr id="4" name="Slide Number Placeholder 3"/>
          <p:cNvSpPr>
            <a:spLocks noGrp="1"/>
          </p:cNvSpPr>
          <p:nvPr>
            <p:ph type="sldNum" sz="quarter" idx="5"/>
          </p:nvPr>
        </p:nvSpPr>
        <p:spPr/>
        <p:txBody>
          <a:bodyPr/>
          <a:lstStyle/>
          <a:p>
            <a:fld id="{103D9CC9-36E0-D048-849B-F29316D10C0E}" type="slidenum">
              <a:rPr lang="en-US" smtClean="0"/>
              <a:t>18</a:t>
            </a:fld>
            <a:endParaRPr lang="en-US"/>
          </a:p>
        </p:txBody>
      </p:sp>
    </p:spTree>
    <p:extLst>
      <p:ext uri="{BB962C8B-B14F-4D97-AF65-F5344CB8AC3E}">
        <p14:creationId xmlns:p14="http://schemas.microsoft.com/office/powerpoint/2010/main" val="156801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37</a:t>
            </a:r>
          </a:p>
        </p:txBody>
      </p:sp>
      <p:sp>
        <p:nvSpPr>
          <p:cNvPr id="4" name="Slide Number Placeholder 3"/>
          <p:cNvSpPr>
            <a:spLocks noGrp="1"/>
          </p:cNvSpPr>
          <p:nvPr>
            <p:ph type="sldNum" sz="quarter" idx="5"/>
          </p:nvPr>
        </p:nvSpPr>
        <p:spPr/>
        <p:txBody>
          <a:bodyPr/>
          <a:lstStyle/>
          <a:p>
            <a:fld id="{103D9CC9-36E0-D048-849B-F29316D10C0E}" type="slidenum">
              <a:rPr lang="en-US" smtClean="0"/>
              <a:t>19</a:t>
            </a:fld>
            <a:endParaRPr lang="en-US"/>
          </a:p>
        </p:txBody>
      </p:sp>
    </p:spTree>
    <p:extLst>
      <p:ext uri="{BB962C8B-B14F-4D97-AF65-F5344CB8AC3E}">
        <p14:creationId xmlns:p14="http://schemas.microsoft.com/office/powerpoint/2010/main" val="3027835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3</a:t>
            </a:r>
          </a:p>
        </p:txBody>
      </p:sp>
      <p:sp>
        <p:nvSpPr>
          <p:cNvPr id="4" name="Slide Number Placeholder 3"/>
          <p:cNvSpPr>
            <a:spLocks noGrp="1"/>
          </p:cNvSpPr>
          <p:nvPr>
            <p:ph type="sldNum" sz="quarter" idx="5"/>
          </p:nvPr>
        </p:nvSpPr>
        <p:spPr/>
        <p:txBody>
          <a:bodyPr/>
          <a:lstStyle/>
          <a:p>
            <a:fld id="{103D9CC9-36E0-D048-849B-F29316D10C0E}" type="slidenum">
              <a:rPr lang="en-US" smtClean="0"/>
              <a:t>20</a:t>
            </a:fld>
            <a:endParaRPr lang="en-US"/>
          </a:p>
        </p:txBody>
      </p:sp>
    </p:spTree>
    <p:extLst>
      <p:ext uri="{BB962C8B-B14F-4D97-AF65-F5344CB8AC3E}">
        <p14:creationId xmlns:p14="http://schemas.microsoft.com/office/powerpoint/2010/main" val="269222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3</a:t>
            </a:r>
          </a:p>
        </p:txBody>
      </p:sp>
      <p:sp>
        <p:nvSpPr>
          <p:cNvPr id="4" name="Slide Number Placeholder 3"/>
          <p:cNvSpPr>
            <a:spLocks noGrp="1"/>
          </p:cNvSpPr>
          <p:nvPr>
            <p:ph type="sldNum" sz="quarter" idx="5"/>
          </p:nvPr>
        </p:nvSpPr>
        <p:spPr/>
        <p:txBody>
          <a:bodyPr/>
          <a:lstStyle/>
          <a:p>
            <a:fld id="{103D9CC9-36E0-D048-849B-F29316D10C0E}" type="slidenum">
              <a:rPr lang="en-US" smtClean="0"/>
              <a:t>21</a:t>
            </a:fld>
            <a:endParaRPr lang="en-US"/>
          </a:p>
        </p:txBody>
      </p:sp>
    </p:spTree>
    <p:extLst>
      <p:ext uri="{BB962C8B-B14F-4D97-AF65-F5344CB8AC3E}">
        <p14:creationId xmlns:p14="http://schemas.microsoft.com/office/powerpoint/2010/main" val="2902485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3</a:t>
            </a:r>
          </a:p>
        </p:txBody>
      </p:sp>
      <p:sp>
        <p:nvSpPr>
          <p:cNvPr id="4" name="Slide Number Placeholder 3"/>
          <p:cNvSpPr>
            <a:spLocks noGrp="1"/>
          </p:cNvSpPr>
          <p:nvPr>
            <p:ph type="sldNum" sz="quarter" idx="5"/>
          </p:nvPr>
        </p:nvSpPr>
        <p:spPr/>
        <p:txBody>
          <a:bodyPr/>
          <a:lstStyle/>
          <a:p>
            <a:fld id="{103D9CC9-36E0-D048-849B-F29316D10C0E}" type="slidenum">
              <a:rPr lang="en-US" smtClean="0"/>
              <a:t>22</a:t>
            </a:fld>
            <a:endParaRPr lang="en-US"/>
          </a:p>
        </p:txBody>
      </p:sp>
    </p:spTree>
    <p:extLst>
      <p:ext uri="{BB962C8B-B14F-4D97-AF65-F5344CB8AC3E}">
        <p14:creationId xmlns:p14="http://schemas.microsoft.com/office/powerpoint/2010/main" val="498845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3D9CC9-36E0-D048-849B-F29316D10C0E}" type="slidenum">
              <a:rPr lang="en-US" smtClean="0"/>
              <a:t>23</a:t>
            </a:fld>
            <a:endParaRPr lang="en-US"/>
          </a:p>
        </p:txBody>
      </p:sp>
    </p:spTree>
    <p:extLst>
      <p:ext uri="{BB962C8B-B14F-4D97-AF65-F5344CB8AC3E}">
        <p14:creationId xmlns:p14="http://schemas.microsoft.com/office/powerpoint/2010/main" val="392123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original interest: WILLINGNESS TO FOLLOW</a:t>
            </a:r>
          </a:p>
        </p:txBody>
      </p:sp>
      <p:sp>
        <p:nvSpPr>
          <p:cNvPr id="4" name="Slide Number Placeholder 3"/>
          <p:cNvSpPr>
            <a:spLocks noGrp="1"/>
          </p:cNvSpPr>
          <p:nvPr>
            <p:ph type="sldNum" sz="quarter" idx="5"/>
          </p:nvPr>
        </p:nvSpPr>
        <p:spPr/>
        <p:txBody>
          <a:bodyPr/>
          <a:lstStyle/>
          <a:p>
            <a:fld id="{103D9CC9-36E0-D048-849B-F29316D10C0E}" type="slidenum">
              <a:rPr lang="en-US" smtClean="0"/>
              <a:t>3</a:t>
            </a:fld>
            <a:endParaRPr lang="en-US"/>
          </a:p>
        </p:txBody>
      </p:sp>
    </p:spTree>
    <p:extLst>
      <p:ext uri="{BB962C8B-B14F-4D97-AF65-F5344CB8AC3E}">
        <p14:creationId xmlns:p14="http://schemas.microsoft.com/office/powerpoint/2010/main" val="381971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conditions: </a:t>
            </a:r>
            <a:r>
              <a:rPr lang="en-US" sz="1200" kern="1200" dirty="0">
                <a:solidFill>
                  <a:schemeClr val="tx1"/>
                </a:solidFill>
                <a:effectLst/>
                <a:latin typeface="+mn-lt"/>
                <a:ea typeface="+mn-ea"/>
                <a:cs typeface="+mn-cs"/>
              </a:rPr>
              <a:t>sexy, helpless, motherly, heroic, one of the guys, bossy</a:t>
            </a:r>
            <a:r>
              <a:rPr lang="en-US" dirty="0">
                <a:effectLst/>
              </a:rPr>
              <a:t> </a:t>
            </a:r>
            <a:endParaRPr lang="en-US" dirty="0"/>
          </a:p>
        </p:txBody>
      </p:sp>
      <p:sp>
        <p:nvSpPr>
          <p:cNvPr id="4" name="Slide Number Placeholder 3"/>
          <p:cNvSpPr>
            <a:spLocks noGrp="1"/>
          </p:cNvSpPr>
          <p:nvPr>
            <p:ph type="sldNum" sz="quarter" idx="5"/>
          </p:nvPr>
        </p:nvSpPr>
        <p:spPr/>
        <p:txBody>
          <a:bodyPr/>
          <a:lstStyle/>
          <a:p>
            <a:fld id="{103D9CC9-36E0-D048-849B-F29316D10C0E}" type="slidenum">
              <a:rPr lang="en-US" smtClean="0"/>
              <a:t>4</a:t>
            </a:fld>
            <a:endParaRPr lang="en-US"/>
          </a:p>
        </p:txBody>
      </p:sp>
    </p:spTree>
    <p:extLst>
      <p:ext uri="{BB962C8B-B14F-4D97-AF65-F5344CB8AC3E}">
        <p14:creationId xmlns:p14="http://schemas.microsoft.com/office/powerpoint/2010/main" val="310308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Active</a:t>
            </a:r>
          </a:p>
          <a:p>
            <a:pPr lvl="0"/>
            <a:r>
              <a:rPr lang="en-US" sz="1200" kern="1200" dirty="0">
                <a:solidFill>
                  <a:schemeClr val="tx1"/>
                </a:solidFill>
                <a:effectLst/>
                <a:latin typeface="+mn-lt"/>
                <a:ea typeface="+mn-ea"/>
                <a:cs typeface="+mn-cs"/>
              </a:rPr>
              <a:t>I would voice my opinion to this person, but only when asked.</a:t>
            </a:r>
          </a:p>
          <a:p>
            <a:pPr lvl="0"/>
            <a:r>
              <a:rPr lang="en-US" sz="1200" kern="1200" dirty="0">
                <a:solidFill>
                  <a:schemeClr val="tx1"/>
                </a:solidFill>
                <a:effectLst/>
                <a:latin typeface="+mn-lt"/>
                <a:ea typeface="+mn-ea"/>
                <a:cs typeface="+mn-cs"/>
              </a:rPr>
              <a:t>I would offer my opinions whenever this person asked for them.</a:t>
            </a:r>
          </a:p>
          <a:p>
            <a:pPr lvl="0"/>
            <a:r>
              <a:rPr lang="en-US" sz="1200" kern="1200" dirty="0">
                <a:solidFill>
                  <a:schemeClr val="tx1"/>
                </a:solidFill>
                <a:effectLst/>
                <a:latin typeface="+mn-lt"/>
                <a:ea typeface="+mn-ea"/>
                <a:cs typeface="+mn-cs"/>
              </a:rPr>
              <a:t>I’d be willing to challenge this person’s ideas in order to improve them, but only if they asked me to do so.</a:t>
            </a:r>
          </a:p>
          <a:p>
            <a:pPr lvl="0"/>
            <a:r>
              <a:rPr lang="en-US" sz="1200" kern="1200" dirty="0">
                <a:solidFill>
                  <a:schemeClr val="tx1"/>
                </a:solidFill>
                <a:effectLst/>
                <a:latin typeface="+mn-lt"/>
                <a:ea typeface="+mn-ea"/>
                <a:cs typeface="+mn-cs"/>
              </a:rPr>
              <a:t>If and only if this person wanted my input, I would be eager to give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Passive</a:t>
            </a:r>
          </a:p>
          <a:p>
            <a:pPr lvl="0"/>
            <a:r>
              <a:rPr lang="en-US" sz="1200" kern="1200" dirty="0">
                <a:solidFill>
                  <a:schemeClr val="tx1"/>
                </a:solidFill>
                <a:effectLst/>
                <a:latin typeface="+mn-lt"/>
                <a:ea typeface="+mn-ea"/>
                <a:cs typeface="+mn-cs"/>
              </a:rPr>
              <a:t>I would accept whatever this person says, without argument.</a:t>
            </a:r>
          </a:p>
          <a:p>
            <a:pPr lvl="0"/>
            <a:r>
              <a:rPr lang="en-US" sz="1200" kern="1200" dirty="0">
                <a:solidFill>
                  <a:schemeClr val="tx1"/>
                </a:solidFill>
                <a:effectLst/>
                <a:latin typeface="+mn-lt"/>
                <a:ea typeface="+mn-ea"/>
                <a:cs typeface="+mn-cs"/>
              </a:rPr>
              <a:t>The best response would be to obey this person promptly.</a:t>
            </a:r>
          </a:p>
          <a:p>
            <a:pPr lvl="0"/>
            <a:r>
              <a:rPr lang="en-US" sz="1200" kern="1200" dirty="0">
                <a:solidFill>
                  <a:schemeClr val="tx1"/>
                </a:solidFill>
                <a:effectLst/>
                <a:latin typeface="+mn-lt"/>
                <a:ea typeface="+mn-ea"/>
                <a:cs typeface="+mn-cs"/>
              </a:rPr>
              <a:t>It is important for me to do what this person wants, the way they want it.</a:t>
            </a:r>
          </a:p>
          <a:p>
            <a:pPr lvl="0"/>
            <a:r>
              <a:rPr lang="en-US" sz="1200" kern="1200" dirty="0">
                <a:solidFill>
                  <a:schemeClr val="tx1"/>
                </a:solidFill>
                <a:effectLst/>
                <a:latin typeface="+mn-lt"/>
                <a:ea typeface="+mn-ea"/>
                <a:cs typeface="+mn-cs"/>
              </a:rPr>
              <a:t>I would blindly follow this person.</a:t>
            </a:r>
          </a:p>
          <a:p>
            <a:pPr lvl="0"/>
            <a:r>
              <a:rPr lang="en-US" sz="1200" kern="1200" dirty="0">
                <a:solidFill>
                  <a:schemeClr val="tx1"/>
                </a:solidFill>
                <a:effectLst/>
                <a:latin typeface="+mn-lt"/>
                <a:ea typeface="+mn-ea"/>
                <a:cs typeface="+mn-cs"/>
              </a:rPr>
              <a:t>If this person says, “Jump!” I say, “How high?”</a:t>
            </a:r>
          </a:p>
          <a:p>
            <a:pPr lvl="0"/>
            <a:r>
              <a:rPr lang="en-US" sz="1200" kern="1200" dirty="0">
                <a:solidFill>
                  <a:schemeClr val="tx1"/>
                </a:solidFill>
                <a:effectLst/>
                <a:latin typeface="+mn-lt"/>
                <a:ea typeface="+mn-ea"/>
                <a:cs typeface="+mn-cs"/>
              </a:rPr>
              <a:t>This question is just here to check your attention. Please answer (4) Neutral for this question.</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Trust in leader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Robinson, S. L., &amp; Rousseau, D. M. (1994). Violating the psychological contract: Not the exception but the norm. </a:t>
            </a:r>
            <a:r>
              <a:rPr lang="en-US" sz="1200" b="1" i="1" kern="1200" dirty="0">
                <a:solidFill>
                  <a:schemeClr val="tx1"/>
                </a:solidFill>
                <a:effectLst/>
                <a:latin typeface="+mn-lt"/>
                <a:ea typeface="+mn-ea"/>
                <a:cs typeface="+mn-cs"/>
              </a:rPr>
              <a:t>Journal of organizational behavior</a:t>
            </a:r>
            <a:r>
              <a:rPr lang="en-US" sz="1200" b="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15</a:t>
            </a:r>
            <a:r>
              <a:rPr lang="en-US" sz="1200" b="1" kern="1200" dirty="0">
                <a:solidFill>
                  <a:schemeClr val="tx1"/>
                </a:solidFill>
                <a:effectLst/>
                <a:latin typeface="+mn-lt"/>
                <a:ea typeface="+mn-ea"/>
                <a:cs typeface="+mn-cs"/>
              </a:rPr>
              <a:t>(3), 245-259. (1539 citations)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(1 = strongly disagree, 5 = strongly agree)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am not sure I fully trust my employer (reverse score). </a:t>
            </a:r>
          </a:p>
          <a:p>
            <a:r>
              <a:rPr lang="en-US" sz="1200" kern="1200" dirty="0">
                <a:solidFill>
                  <a:schemeClr val="tx1"/>
                </a:solidFill>
                <a:effectLst/>
                <a:latin typeface="+mn-lt"/>
                <a:ea typeface="+mn-ea"/>
                <a:cs typeface="+mn-cs"/>
              </a:rPr>
              <a:t>My employer is open and upfront with me. </a:t>
            </a:r>
          </a:p>
          <a:p>
            <a:r>
              <a:rPr lang="en-US" sz="1200" kern="1200" dirty="0">
                <a:solidFill>
                  <a:schemeClr val="tx1"/>
                </a:solidFill>
                <a:effectLst/>
                <a:latin typeface="+mn-lt"/>
                <a:ea typeface="+mn-ea"/>
                <a:cs typeface="+mn-cs"/>
              </a:rPr>
              <a:t>I believe my employer has high integrity. </a:t>
            </a:r>
          </a:p>
          <a:p>
            <a:r>
              <a:rPr lang="en-US" sz="1200" kern="1200" dirty="0">
                <a:solidFill>
                  <a:schemeClr val="tx1"/>
                </a:solidFill>
                <a:effectLst/>
                <a:latin typeface="+mn-lt"/>
                <a:ea typeface="+mn-ea"/>
                <a:cs typeface="+mn-cs"/>
              </a:rPr>
              <a:t>In general, I believe my employer’s motives and intentions are good. </a:t>
            </a:r>
          </a:p>
          <a:p>
            <a:r>
              <a:rPr lang="en-US" sz="1200" kern="1200" dirty="0">
                <a:solidFill>
                  <a:schemeClr val="tx1"/>
                </a:solidFill>
                <a:effectLst/>
                <a:latin typeface="+mn-lt"/>
                <a:ea typeface="+mn-ea"/>
                <a:cs typeface="+mn-cs"/>
              </a:rPr>
              <a:t>My employer is not always honest and truthful (reverse score). </a:t>
            </a:r>
          </a:p>
          <a:p>
            <a:r>
              <a:rPr lang="en-US" sz="1200" kern="1200" dirty="0">
                <a:solidFill>
                  <a:schemeClr val="tx1"/>
                </a:solidFill>
                <a:effectLst/>
                <a:latin typeface="+mn-lt"/>
                <a:ea typeface="+mn-ea"/>
                <a:cs typeface="+mn-cs"/>
              </a:rPr>
              <a:t>I don’t think my employer treats me fairly (reverse score). </a:t>
            </a:r>
          </a:p>
          <a:p>
            <a:r>
              <a:rPr lang="en-US" sz="1200" kern="1200" dirty="0">
                <a:solidFill>
                  <a:schemeClr val="tx1"/>
                </a:solidFill>
                <a:effectLst/>
                <a:latin typeface="+mn-lt"/>
                <a:ea typeface="+mn-ea"/>
                <a:cs typeface="+mn-cs"/>
              </a:rPr>
              <a:t>I can expect my employer to treat me in a consistent and predictable fashion.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03D9CC9-36E0-D048-849B-F29316D10C0E}" type="slidenum">
              <a:rPr lang="en-US" smtClean="0"/>
              <a:t>5</a:t>
            </a:fld>
            <a:endParaRPr lang="en-US"/>
          </a:p>
        </p:txBody>
      </p:sp>
    </p:spTree>
    <p:extLst>
      <p:ext uri="{BB962C8B-B14F-4D97-AF65-F5344CB8AC3E}">
        <p14:creationId xmlns:p14="http://schemas.microsoft.com/office/powerpoint/2010/main" val="295931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the patterns were erratic, the control conditions were generally as good as any video conditions, and S &gt; D.</a:t>
            </a:r>
          </a:p>
        </p:txBody>
      </p:sp>
      <p:sp>
        <p:nvSpPr>
          <p:cNvPr id="4" name="Slide Number Placeholder 3"/>
          <p:cNvSpPr>
            <a:spLocks noGrp="1"/>
          </p:cNvSpPr>
          <p:nvPr>
            <p:ph type="sldNum" sz="quarter" idx="5"/>
          </p:nvPr>
        </p:nvSpPr>
        <p:spPr/>
        <p:txBody>
          <a:bodyPr/>
          <a:lstStyle/>
          <a:p>
            <a:fld id="{103D9CC9-36E0-D048-849B-F29316D10C0E}" type="slidenum">
              <a:rPr lang="en-US" smtClean="0"/>
              <a:t>6</a:t>
            </a:fld>
            <a:endParaRPr lang="en-US"/>
          </a:p>
        </p:txBody>
      </p:sp>
    </p:spTree>
    <p:extLst>
      <p:ext uri="{BB962C8B-B14F-4D97-AF65-F5344CB8AC3E}">
        <p14:creationId xmlns:p14="http://schemas.microsoft.com/office/powerpoint/2010/main" val="1838449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that you got a new job. You are very excited about it; you've wanted this particular job for a long time. You have not met your boss, but when you walk in, the HR rep introduces you. Your new direct manager is a man named David. From talking to your friend who works at this company, you know that David is very determined - he does not give up on a project when complications arise and works relentlessly to solve difficult problems. Unfortunately, he is not very understanding - he does not really encourage employees to approach him if a problem arises and does not listen when subordinates are having a personal conflict.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After you have been working in this company for about a month, David gives you a new assignment and very specific instructions for how to do it.  You don’t have strong feelings about the instructions one way or the other, so you let David know that you will do it. David nods in agreement and tells you that he really thinks the instructions he provided would be the best way to accomplish the task.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you have been working in this company for about a month, Sarah gives you a new assignment and very specific instructions for how to do it. You are surprised at the instructions because you know of a better way of accomplishing that task, so you bring that  up to Sarah. She scoffs at you, tells she knows better and firmly tells you to proceed with instructions she originally provided.”</a:t>
            </a:r>
            <a:endParaRPr lang="en-US" dirty="0"/>
          </a:p>
        </p:txBody>
      </p:sp>
      <p:sp>
        <p:nvSpPr>
          <p:cNvPr id="4" name="Slide Number Placeholder 3"/>
          <p:cNvSpPr>
            <a:spLocks noGrp="1"/>
          </p:cNvSpPr>
          <p:nvPr>
            <p:ph type="sldNum" sz="quarter" idx="5"/>
          </p:nvPr>
        </p:nvSpPr>
        <p:spPr/>
        <p:txBody>
          <a:bodyPr/>
          <a:lstStyle/>
          <a:p>
            <a:fld id="{103D9CC9-36E0-D048-849B-F29316D10C0E}" type="slidenum">
              <a:rPr lang="en-US" smtClean="0"/>
              <a:t>10</a:t>
            </a:fld>
            <a:endParaRPr lang="en-US"/>
          </a:p>
        </p:txBody>
      </p:sp>
    </p:spTree>
    <p:extLst>
      <p:ext uri="{BB962C8B-B14F-4D97-AF65-F5344CB8AC3E}">
        <p14:creationId xmlns:p14="http://schemas.microsoft.com/office/powerpoint/2010/main" val="9171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studies that showed people viewing female leaders negatively look at only one behavior; mistakes less easily forgiven for female—but not realistic </a:t>
            </a:r>
            <a:r>
              <a:rPr lang="en-US" dirty="0" err="1"/>
              <a:t>bc</a:t>
            </a:r>
            <a:r>
              <a:rPr lang="en-US" dirty="0"/>
              <a:t> we don’t judge a person on basis of one behavior</a:t>
            </a:r>
          </a:p>
          <a:p>
            <a:endParaRPr lang="en-US" dirty="0"/>
          </a:p>
        </p:txBody>
      </p:sp>
      <p:sp>
        <p:nvSpPr>
          <p:cNvPr id="4" name="Slide Number Placeholder 3"/>
          <p:cNvSpPr>
            <a:spLocks noGrp="1"/>
          </p:cNvSpPr>
          <p:nvPr>
            <p:ph type="sldNum" sz="quarter" idx="5"/>
          </p:nvPr>
        </p:nvSpPr>
        <p:spPr/>
        <p:txBody>
          <a:bodyPr/>
          <a:lstStyle/>
          <a:p>
            <a:fld id="{103D9CC9-36E0-D048-849B-F29316D10C0E}" type="slidenum">
              <a:rPr lang="en-US" smtClean="0"/>
              <a:t>12</a:t>
            </a:fld>
            <a:endParaRPr lang="en-US"/>
          </a:p>
        </p:txBody>
      </p:sp>
    </p:spTree>
    <p:extLst>
      <p:ext uri="{BB962C8B-B14F-4D97-AF65-F5344CB8AC3E}">
        <p14:creationId xmlns:p14="http://schemas.microsoft.com/office/powerpoint/2010/main" val="184173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D9CC9-36E0-D048-849B-F29316D10C0E}" type="slidenum">
              <a:rPr lang="en-US" smtClean="0"/>
              <a:t>13</a:t>
            </a:fld>
            <a:endParaRPr lang="en-US"/>
          </a:p>
        </p:txBody>
      </p:sp>
    </p:spTree>
    <p:extLst>
      <p:ext uri="{BB962C8B-B14F-4D97-AF65-F5344CB8AC3E}">
        <p14:creationId xmlns:p14="http://schemas.microsoft.com/office/powerpoint/2010/main" val="1530892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depicts a straight multilevel model, but the model is really cross-classified. That means we should be superimposing latent factors for within variance due to rounds and between variance due to person. Target gender is manipulated between persons and </a:t>
            </a:r>
            <a:r>
              <a:rPr lang="en-US" dirty="0" err="1"/>
              <a:t>behaviour</a:t>
            </a:r>
            <a:r>
              <a:rPr lang="en-US" dirty="0"/>
              <a:t> valence is within person, varying from round to round, and the order of presentation of </a:t>
            </a:r>
            <a:r>
              <a:rPr lang="en-US" dirty="0" err="1"/>
              <a:t>behaviours</a:t>
            </a:r>
            <a:r>
              <a:rPr lang="en-US" dirty="0"/>
              <a:t> is random.</a:t>
            </a:r>
          </a:p>
        </p:txBody>
      </p:sp>
      <p:sp>
        <p:nvSpPr>
          <p:cNvPr id="4" name="Slide Number Placeholder 3"/>
          <p:cNvSpPr>
            <a:spLocks noGrp="1"/>
          </p:cNvSpPr>
          <p:nvPr>
            <p:ph type="sldNum" sz="quarter" idx="5"/>
          </p:nvPr>
        </p:nvSpPr>
        <p:spPr/>
        <p:txBody>
          <a:bodyPr/>
          <a:lstStyle/>
          <a:p>
            <a:fld id="{103D9CC9-36E0-D048-849B-F29316D10C0E}" type="slidenum">
              <a:rPr lang="en-US" smtClean="0"/>
              <a:t>14</a:t>
            </a:fld>
            <a:endParaRPr lang="en-US"/>
          </a:p>
        </p:txBody>
      </p:sp>
    </p:spTree>
    <p:extLst>
      <p:ext uri="{BB962C8B-B14F-4D97-AF65-F5344CB8AC3E}">
        <p14:creationId xmlns:p14="http://schemas.microsoft.com/office/powerpoint/2010/main" val="670403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22196A-7F04-6647-BB04-4E10E7E078B4}"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179440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2196A-7F04-6647-BB04-4E10E7E078B4}"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549779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2196A-7F04-6647-BB04-4E10E7E078B4}"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3533515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2196A-7F04-6647-BB04-4E10E7E078B4}"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57385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2196A-7F04-6647-BB04-4E10E7E078B4}"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3452207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22196A-7F04-6647-BB04-4E10E7E078B4}"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47041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22196A-7F04-6647-BB04-4E10E7E078B4}" type="datetimeFigureOut">
              <a:rPr lang="en-US" smtClean="0"/>
              <a:t>9/23/20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186402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22196A-7F04-6647-BB04-4E10E7E078B4}" type="datetimeFigureOut">
              <a:rPr lang="en-US" smtClean="0"/>
              <a:t>9/23/20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392691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2196A-7F04-6647-BB04-4E10E7E078B4}" type="datetimeFigureOut">
              <a:rPr lang="en-US" smtClean="0"/>
              <a:t>9/23/20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335549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2196A-7F04-6647-BB04-4E10E7E078B4}"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145276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2196A-7F04-6647-BB04-4E10E7E078B4}"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4D703A-DDAB-5B42-B479-57AF126518ED}" type="slidenum">
              <a:rPr lang="en-US" smtClean="0"/>
              <a:t>‹#›</a:t>
            </a:fld>
            <a:endParaRPr lang="en-US"/>
          </a:p>
        </p:txBody>
      </p:sp>
    </p:spTree>
    <p:extLst>
      <p:ext uri="{BB962C8B-B14F-4D97-AF65-F5344CB8AC3E}">
        <p14:creationId xmlns:p14="http://schemas.microsoft.com/office/powerpoint/2010/main" val="3084118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2196A-7F04-6647-BB04-4E10E7E078B4}" type="datetimeFigureOut">
              <a:rPr lang="en-US" smtClean="0"/>
              <a:t>9/23/20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D703A-DDAB-5B42-B479-57AF126518ED}" type="slidenum">
              <a:rPr lang="en-US" smtClean="0"/>
              <a:t>‹#›</a:t>
            </a:fld>
            <a:endParaRPr lang="en-US"/>
          </a:p>
        </p:txBody>
      </p:sp>
    </p:spTree>
    <p:extLst>
      <p:ext uri="{BB962C8B-B14F-4D97-AF65-F5344CB8AC3E}">
        <p14:creationId xmlns:p14="http://schemas.microsoft.com/office/powerpoint/2010/main" val="1409056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1DCB-711C-A64A-B5A8-B0F26BFCF9BB}"/>
              </a:ext>
            </a:extLst>
          </p:cNvPr>
          <p:cNvSpPr>
            <a:spLocks noGrp="1"/>
          </p:cNvSpPr>
          <p:nvPr>
            <p:ph type="title"/>
          </p:nvPr>
        </p:nvSpPr>
        <p:spPr>
          <a:xfrm>
            <a:off x="838200" y="365126"/>
            <a:ext cx="10515600" cy="1137708"/>
          </a:xfrm>
        </p:spPr>
        <p:txBody>
          <a:bodyPr>
            <a:normAutofit/>
          </a:bodyPr>
          <a:lstStyle/>
          <a:p>
            <a:r>
              <a:rPr lang="en-US" dirty="0"/>
              <a:t>Our original questions:</a:t>
            </a:r>
          </a:p>
        </p:txBody>
      </p:sp>
      <p:sp>
        <p:nvSpPr>
          <p:cNvPr id="3" name="Content Placeholder 2">
            <a:extLst>
              <a:ext uri="{FF2B5EF4-FFF2-40B4-BE49-F238E27FC236}">
                <a16:creationId xmlns:a16="http://schemas.microsoft.com/office/drawing/2014/main" id="{4F35CAC5-1B6B-5F41-A03D-A89EE1566146}"/>
              </a:ext>
            </a:extLst>
          </p:cNvPr>
          <p:cNvSpPr>
            <a:spLocks noGrp="1"/>
          </p:cNvSpPr>
          <p:nvPr>
            <p:ph idx="1"/>
          </p:nvPr>
        </p:nvSpPr>
        <p:spPr>
          <a:xfrm>
            <a:off x="838200" y="4941359"/>
            <a:ext cx="10668000" cy="1798108"/>
          </a:xfrm>
        </p:spPr>
        <p:txBody>
          <a:bodyPr>
            <a:normAutofit/>
          </a:bodyPr>
          <a:lstStyle/>
          <a:p>
            <a:r>
              <a:rPr lang="en-US" dirty="0"/>
              <a:t>Does a female leadership penalty really exist?</a:t>
            </a:r>
          </a:p>
          <a:p>
            <a:r>
              <a:rPr lang="en-US" dirty="0"/>
              <a:t>If so, might it arise from different impression processes for male and female leaders?</a:t>
            </a:r>
          </a:p>
        </p:txBody>
      </p:sp>
      <p:sp>
        <p:nvSpPr>
          <p:cNvPr id="4" name="Title 1">
            <a:extLst>
              <a:ext uri="{FF2B5EF4-FFF2-40B4-BE49-F238E27FC236}">
                <a16:creationId xmlns:a16="http://schemas.microsoft.com/office/drawing/2014/main" id="{2B5210CF-F09F-4D48-820C-4EA2B9FBD035}"/>
              </a:ext>
            </a:extLst>
          </p:cNvPr>
          <p:cNvSpPr txBox="1">
            <a:spLocks/>
          </p:cNvSpPr>
          <p:nvPr/>
        </p:nvSpPr>
        <p:spPr>
          <a:xfrm>
            <a:off x="838200" y="3429000"/>
            <a:ext cx="10515600" cy="1137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Spoiler alert—new questions!</a:t>
            </a:r>
          </a:p>
        </p:txBody>
      </p:sp>
      <p:sp>
        <p:nvSpPr>
          <p:cNvPr id="5" name="Content Placeholder 2">
            <a:extLst>
              <a:ext uri="{FF2B5EF4-FFF2-40B4-BE49-F238E27FC236}">
                <a16:creationId xmlns:a16="http://schemas.microsoft.com/office/drawing/2014/main" id="{4E53926C-1B0B-0248-B523-949241A687C8}"/>
              </a:ext>
            </a:extLst>
          </p:cNvPr>
          <p:cNvSpPr txBox="1">
            <a:spLocks/>
          </p:cNvSpPr>
          <p:nvPr/>
        </p:nvSpPr>
        <p:spPr>
          <a:xfrm>
            <a:off x="990600" y="1978025"/>
            <a:ext cx="10515600" cy="1137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How can we make people more willing to follow female leaders?</a:t>
            </a:r>
          </a:p>
          <a:p>
            <a:r>
              <a:rPr lang="en-US"/>
              <a:t>Would providing a clear role model for “following women” help?</a:t>
            </a:r>
            <a:endParaRPr lang="en-US" dirty="0"/>
          </a:p>
        </p:txBody>
      </p:sp>
    </p:spTree>
    <p:extLst>
      <p:ext uri="{BB962C8B-B14F-4D97-AF65-F5344CB8AC3E}">
        <p14:creationId xmlns:p14="http://schemas.microsoft.com/office/powerpoint/2010/main" val="213906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664B-410B-9440-A699-F32AB08AAA5B}"/>
              </a:ext>
            </a:extLst>
          </p:cNvPr>
          <p:cNvSpPr>
            <a:spLocks noGrp="1"/>
          </p:cNvSpPr>
          <p:nvPr>
            <p:ph type="title"/>
          </p:nvPr>
        </p:nvSpPr>
        <p:spPr/>
        <p:txBody>
          <a:bodyPr/>
          <a:lstStyle/>
          <a:p>
            <a:r>
              <a:rPr lang="en-US" dirty="0"/>
              <a:t>Study 4 – “pushback”</a:t>
            </a:r>
          </a:p>
        </p:txBody>
      </p:sp>
      <p:graphicFrame>
        <p:nvGraphicFramePr>
          <p:cNvPr id="6" name="Table 6">
            <a:extLst>
              <a:ext uri="{FF2B5EF4-FFF2-40B4-BE49-F238E27FC236}">
                <a16:creationId xmlns:a16="http://schemas.microsoft.com/office/drawing/2014/main" id="{F158A4A5-BCEB-D745-A2AB-148A1DF6DAAF}"/>
              </a:ext>
            </a:extLst>
          </p:cNvPr>
          <p:cNvGraphicFramePr>
            <a:graphicFrameLocks noGrp="1"/>
          </p:cNvGraphicFramePr>
          <p:nvPr>
            <p:ph sz="half" idx="1"/>
            <p:extLst>
              <p:ext uri="{D42A27DB-BD31-4B8C-83A1-F6EECF244321}">
                <p14:modId xmlns:p14="http://schemas.microsoft.com/office/powerpoint/2010/main" val="1952391120"/>
              </p:ext>
            </p:extLst>
          </p:nvPr>
        </p:nvGraphicFramePr>
        <p:xfrm>
          <a:off x="6553200" y="3919856"/>
          <a:ext cx="4177554" cy="1752600"/>
        </p:xfrm>
        <a:graphic>
          <a:graphicData uri="http://schemas.openxmlformats.org/drawingml/2006/table">
            <a:tbl>
              <a:tblPr firstRow="1" bandRow="1">
                <a:tableStyleId>{5C22544A-7EE6-4342-B048-85BDC9FD1C3A}</a:tableStyleId>
              </a:tblPr>
              <a:tblGrid>
                <a:gridCol w="2088777">
                  <a:extLst>
                    <a:ext uri="{9D8B030D-6E8A-4147-A177-3AD203B41FA5}">
                      <a16:colId xmlns:a16="http://schemas.microsoft.com/office/drawing/2014/main" val="3673434688"/>
                    </a:ext>
                  </a:extLst>
                </a:gridCol>
                <a:gridCol w="2088777">
                  <a:extLst>
                    <a:ext uri="{9D8B030D-6E8A-4147-A177-3AD203B41FA5}">
                      <a16:colId xmlns:a16="http://schemas.microsoft.com/office/drawing/2014/main" val="3375386257"/>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Percentage of Respondents</a:t>
                      </a:r>
                    </a:p>
                  </a:txBody>
                  <a:tcPr>
                    <a:solidFill>
                      <a:schemeClr val="accent6">
                        <a:lumMod val="40000"/>
                        <a:lumOff val="60000"/>
                      </a:schemeClr>
                    </a:solidFill>
                  </a:tcPr>
                </a:tc>
                <a:extLst>
                  <a:ext uri="{0D108BD9-81ED-4DB2-BD59-A6C34878D82A}">
                    <a16:rowId xmlns:a16="http://schemas.microsoft.com/office/drawing/2014/main" val="3515084828"/>
                  </a:ext>
                </a:extLst>
              </a:tr>
              <a:tr h="370840">
                <a:tc>
                  <a:txBody>
                    <a:bodyPr/>
                    <a:lstStyle/>
                    <a:p>
                      <a:r>
                        <a:rPr lang="en-US" dirty="0"/>
                        <a:t>Prefer male boss</a:t>
                      </a:r>
                    </a:p>
                  </a:txBody>
                  <a:tcPr>
                    <a:solidFill>
                      <a:schemeClr val="bg1"/>
                    </a:solidFill>
                  </a:tcPr>
                </a:tc>
                <a:tc>
                  <a:txBody>
                    <a:bodyPr/>
                    <a:lstStyle/>
                    <a:p>
                      <a:pPr algn="ctr"/>
                      <a:r>
                        <a:rPr lang="en-US" dirty="0"/>
                        <a:t>24.5</a:t>
                      </a:r>
                    </a:p>
                  </a:txBody>
                  <a:tcPr>
                    <a:solidFill>
                      <a:schemeClr val="bg1"/>
                    </a:solidFill>
                  </a:tcPr>
                </a:tc>
                <a:extLst>
                  <a:ext uri="{0D108BD9-81ED-4DB2-BD59-A6C34878D82A}">
                    <a16:rowId xmlns:a16="http://schemas.microsoft.com/office/drawing/2014/main" val="4095753261"/>
                  </a:ext>
                </a:extLst>
              </a:tr>
              <a:tr h="370840">
                <a:tc>
                  <a:txBody>
                    <a:bodyPr/>
                    <a:lstStyle/>
                    <a:p>
                      <a:r>
                        <a:rPr lang="en-US" dirty="0"/>
                        <a:t>Prefer female boss</a:t>
                      </a:r>
                    </a:p>
                  </a:txBody>
                  <a:tcPr>
                    <a:solidFill>
                      <a:schemeClr val="bg1"/>
                    </a:solidFill>
                  </a:tcPr>
                </a:tc>
                <a:tc>
                  <a:txBody>
                    <a:bodyPr/>
                    <a:lstStyle/>
                    <a:p>
                      <a:pPr algn="ctr"/>
                      <a:r>
                        <a:rPr lang="en-US" dirty="0"/>
                        <a:t>13.3</a:t>
                      </a:r>
                    </a:p>
                  </a:txBody>
                  <a:tcPr>
                    <a:solidFill>
                      <a:schemeClr val="bg1"/>
                    </a:solidFill>
                  </a:tcPr>
                </a:tc>
                <a:extLst>
                  <a:ext uri="{0D108BD9-81ED-4DB2-BD59-A6C34878D82A}">
                    <a16:rowId xmlns:a16="http://schemas.microsoft.com/office/drawing/2014/main" val="587744098"/>
                  </a:ext>
                </a:extLst>
              </a:tr>
              <a:tr h="370840">
                <a:tc>
                  <a:txBody>
                    <a:bodyPr/>
                    <a:lstStyle/>
                    <a:p>
                      <a:r>
                        <a:rPr lang="en-US" dirty="0"/>
                        <a:t>No preference</a:t>
                      </a:r>
                    </a:p>
                  </a:txBody>
                  <a:tcPr>
                    <a:solidFill>
                      <a:schemeClr val="bg1"/>
                    </a:solidFill>
                  </a:tcPr>
                </a:tc>
                <a:tc>
                  <a:txBody>
                    <a:bodyPr/>
                    <a:lstStyle/>
                    <a:p>
                      <a:pPr algn="ctr"/>
                      <a:r>
                        <a:rPr lang="en-US" dirty="0"/>
                        <a:t>62.2</a:t>
                      </a:r>
                    </a:p>
                  </a:txBody>
                  <a:tcPr>
                    <a:solidFill>
                      <a:schemeClr val="bg1"/>
                    </a:solidFill>
                  </a:tcPr>
                </a:tc>
                <a:extLst>
                  <a:ext uri="{0D108BD9-81ED-4DB2-BD59-A6C34878D82A}">
                    <a16:rowId xmlns:a16="http://schemas.microsoft.com/office/drawing/2014/main" val="3764195558"/>
                  </a:ext>
                </a:extLst>
              </a:tr>
            </a:tbl>
          </a:graphicData>
        </a:graphic>
      </p:graphicFrame>
      <p:graphicFrame>
        <p:nvGraphicFramePr>
          <p:cNvPr id="5" name="Table 5">
            <a:extLst>
              <a:ext uri="{FF2B5EF4-FFF2-40B4-BE49-F238E27FC236}">
                <a16:creationId xmlns:a16="http://schemas.microsoft.com/office/drawing/2014/main" id="{9BEDE365-C9F0-9741-815E-730B34E764BD}"/>
              </a:ext>
            </a:extLst>
          </p:cNvPr>
          <p:cNvGraphicFramePr>
            <a:graphicFrameLocks noGrp="1"/>
          </p:cNvGraphicFramePr>
          <p:nvPr>
            <p:ph sz="half" idx="2"/>
            <p:extLst>
              <p:ext uri="{D42A27DB-BD31-4B8C-83A1-F6EECF244321}">
                <p14:modId xmlns:p14="http://schemas.microsoft.com/office/powerpoint/2010/main" val="1716028279"/>
              </p:ext>
            </p:extLst>
          </p:nvPr>
        </p:nvGraphicFramePr>
        <p:xfrm>
          <a:off x="6316135" y="2413623"/>
          <a:ext cx="4177554" cy="1112520"/>
        </p:xfrm>
        <a:graphic>
          <a:graphicData uri="http://schemas.openxmlformats.org/drawingml/2006/table">
            <a:tbl>
              <a:tblPr firstRow="1" bandRow="1">
                <a:tableStyleId>{5C22544A-7EE6-4342-B048-85BDC9FD1C3A}</a:tableStyleId>
              </a:tblPr>
              <a:tblGrid>
                <a:gridCol w="937022">
                  <a:extLst>
                    <a:ext uri="{9D8B030D-6E8A-4147-A177-3AD203B41FA5}">
                      <a16:colId xmlns:a16="http://schemas.microsoft.com/office/drawing/2014/main" val="4199009807"/>
                    </a:ext>
                  </a:extLst>
                </a:gridCol>
                <a:gridCol w="1530470">
                  <a:extLst>
                    <a:ext uri="{9D8B030D-6E8A-4147-A177-3AD203B41FA5}">
                      <a16:colId xmlns:a16="http://schemas.microsoft.com/office/drawing/2014/main" val="3720027334"/>
                    </a:ext>
                  </a:extLst>
                </a:gridCol>
                <a:gridCol w="1710062">
                  <a:extLst>
                    <a:ext uri="{9D8B030D-6E8A-4147-A177-3AD203B41FA5}">
                      <a16:colId xmlns:a16="http://schemas.microsoft.com/office/drawing/2014/main" val="1069983462"/>
                    </a:ext>
                  </a:extLst>
                </a:gridCol>
              </a:tblGrid>
              <a:tr h="370840">
                <a:tc>
                  <a:txBody>
                    <a:bodyPr/>
                    <a:lstStyle/>
                    <a:p>
                      <a:endParaRPr lang="en-US" dirty="0"/>
                    </a:p>
                  </a:txBody>
                  <a:tcPr>
                    <a:solidFill>
                      <a:schemeClr val="bg1"/>
                    </a:solidFill>
                  </a:tcPr>
                </a:tc>
                <a:tc>
                  <a:txBody>
                    <a:bodyPr/>
                    <a:lstStyle/>
                    <a:p>
                      <a:r>
                        <a:rPr lang="en-US" dirty="0">
                          <a:solidFill>
                            <a:srgbClr val="FF0000"/>
                          </a:solidFill>
                        </a:rPr>
                        <a:t>Pushback</a:t>
                      </a:r>
                    </a:p>
                  </a:txBody>
                  <a:tcPr>
                    <a:solidFill>
                      <a:schemeClr val="accent6">
                        <a:lumMod val="40000"/>
                        <a:lumOff val="60000"/>
                      </a:schemeClr>
                    </a:solidFill>
                  </a:tcPr>
                </a:tc>
                <a:tc>
                  <a:txBody>
                    <a:bodyPr/>
                    <a:lstStyle/>
                    <a:p>
                      <a:r>
                        <a:rPr lang="en-US" dirty="0">
                          <a:solidFill>
                            <a:schemeClr val="accent4"/>
                          </a:solidFill>
                        </a:rPr>
                        <a:t>No Pushback</a:t>
                      </a:r>
                    </a:p>
                  </a:txBody>
                  <a:tcPr>
                    <a:solidFill>
                      <a:schemeClr val="accent6">
                        <a:lumMod val="40000"/>
                        <a:lumOff val="60000"/>
                      </a:schemeClr>
                    </a:solidFill>
                  </a:tcPr>
                </a:tc>
                <a:extLst>
                  <a:ext uri="{0D108BD9-81ED-4DB2-BD59-A6C34878D82A}">
                    <a16:rowId xmlns:a16="http://schemas.microsoft.com/office/drawing/2014/main" val="3848790058"/>
                  </a:ext>
                </a:extLst>
              </a:tr>
              <a:tr h="370840">
                <a:tc>
                  <a:txBody>
                    <a:bodyPr/>
                    <a:lstStyle/>
                    <a:p>
                      <a:pPr algn="r"/>
                      <a:r>
                        <a:rPr lang="en-US" dirty="0"/>
                        <a:t>David</a:t>
                      </a:r>
                    </a:p>
                  </a:txBody>
                  <a:tcPr>
                    <a:solidFill>
                      <a:schemeClr val="bg1"/>
                    </a:solidFill>
                  </a:tcPr>
                </a:tc>
                <a:tc>
                  <a:txBody>
                    <a:bodyPr/>
                    <a:lstStyle/>
                    <a:p>
                      <a:pPr algn="ctr"/>
                      <a:r>
                        <a:rPr lang="en-US" dirty="0"/>
                        <a:t>2.92 (1.29)</a:t>
                      </a:r>
                    </a:p>
                  </a:txBody>
                  <a:tcPr>
                    <a:solidFill>
                      <a:schemeClr val="bg1"/>
                    </a:solidFill>
                  </a:tcPr>
                </a:tc>
                <a:tc>
                  <a:txBody>
                    <a:bodyPr/>
                    <a:lstStyle/>
                    <a:p>
                      <a:pPr algn="ctr"/>
                      <a:r>
                        <a:rPr lang="en-US" dirty="0"/>
                        <a:t>4.33 (1.48)</a:t>
                      </a:r>
                    </a:p>
                  </a:txBody>
                  <a:tcPr>
                    <a:solidFill>
                      <a:schemeClr val="bg1"/>
                    </a:solidFill>
                  </a:tcPr>
                </a:tc>
                <a:extLst>
                  <a:ext uri="{0D108BD9-81ED-4DB2-BD59-A6C34878D82A}">
                    <a16:rowId xmlns:a16="http://schemas.microsoft.com/office/drawing/2014/main" val="3175781609"/>
                  </a:ext>
                </a:extLst>
              </a:tr>
              <a:tr h="370840">
                <a:tc>
                  <a:txBody>
                    <a:bodyPr/>
                    <a:lstStyle/>
                    <a:p>
                      <a:pPr algn="r"/>
                      <a:r>
                        <a:rPr lang="en-US" dirty="0"/>
                        <a:t>Sarah</a:t>
                      </a:r>
                    </a:p>
                  </a:txBody>
                  <a:tcPr>
                    <a:solidFill>
                      <a:schemeClr val="bg1"/>
                    </a:solidFill>
                  </a:tcPr>
                </a:tc>
                <a:tc>
                  <a:txBody>
                    <a:bodyPr/>
                    <a:lstStyle/>
                    <a:p>
                      <a:pPr algn="ctr"/>
                      <a:r>
                        <a:rPr lang="en-US" dirty="0"/>
                        <a:t>3.16 (1.31)</a:t>
                      </a:r>
                    </a:p>
                  </a:txBody>
                  <a:tcPr>
                    <a:solidFill>
                      <a:schemeClr val="bg1"/>
                    </a:solidFill>
                  </a:tcPr>
                </a:tc>
                <a:tc>
                  <a:txBody>
                    <a:bodyPr/>
                    <a:lstStyle/>
                    <a:p>
                      <a:pPr algn="ctr"/>
                      <a:r>
                        <a:rPr lang="en-US" dirty="0"/>
                        <a:t>4.68 (0.78)</a:t>
                      </a:r>
                    </a:p>
                  </a:txBody>
                  <a:tcPr>
                    <a:solidFill>
                      <a:schemeClr val="bg1"/>
                    </a:solidFill>
                  </a:tcPr>
                </a:tc>
                <a:extLst>
                  <a:ext uri="{0D108BD9-81ED-4DB2-BD59-A6C34878D82A}">
                    <a16:rowId xmlns:a16="http://schemas.microsoft.com/office/drawing/2014/main" val="1016606640"/>
                  </a:ext>
                </a:extLst>
              </a:tr>
            </a:tbl>
          </a:graphicData>
        </a:graphic>
      </p:graphicFrame>
      <p:sp>
        <p:nvSpPr>
          <p:cNvPr id="7" name="TextBox 6">
            <a:extLst>
              <a:ext uri="{FF2B5EF4-FFF2-40B4-BE49-F238E27FC236}">
                <a16:creationId xmlns:a16="http://schemas.microsoft.com/office/drawing/2014/main" id="{CF22AEEA-25E1-C34E-BE81-4413C42EDCA5}"/>
              </a:ext>
            </a:extLst>
          </p:cNvPr>
          <p:cNvSpPr txBox="1"/>
          <p:nvPr/>
        </p:nvSpPr>
        <p:spPr>
          <a:xfrm>
            <a:off x="6172200" y="1996878"/>
            <a:ext cx="2193229" cy="369332"/>
          </a:xfrm>
          <a:prstGeom prst="rect">
            <a:avLst/>
          </a:prstGeom>
          <a:noFill/>
        </p:spPr>
        <p:txBody>
          <a:bodyPr wrap="none" rtlCol="0">
            <a:spAutoFit/>
          </a:bodyPr>
          <a:lstStyle/>
          <a:p>
            <a:r>
              <a:rPr lang="en-US" dirty="0"/>
              <a:t>Willingness to follow:</a:t>
            </a:r>
          </a:p>
        </p:txBody>
      </p:sp>
      <p:sp>
        <p:nvSpPr>
          <p:cNvPr id="8" name="TextBox 7">
            <a:extLst>
              <a:ext uri="{FF2B5EF4-FFF2-40B4-BE49-F238E27FC236}">
                <a16:creationId xmlns:a16="http://schemas.microsoft.com/office/drawing/2014/main" id="{BA0832A7-4CCD-D841-932D-B43D5C26FAC9}"/>
              </a:ext>
            </a:extLst>
          </p:cNvPr>
          <p:cNvSpPr txBox="1"/>
          <p:nvPr/>
        </p:nvSpPr>
        <p:spPr>
          <a:xfrm>
            <a:off x="838199" y="1523998"/>
            <a:ext cx="5037668" cy="4524315"/>
          </a:xfrm>
          <a:prstGeom prst="rect">
            <a:avLst/>
          </a:prstGeom>
          <a:noFill/>
        </p:spPr>
        <p:txBody>
          <a:bodyPr wrap="square" rtlCol="0">
            <a:spAutoFit/>
          </a:bodyPr>
          <a:lstStyle/>
          <a:p>
            <a:r>
              <a:rPr lang="en-US" dirty="0"/>
              <a:t>Similar to Study 2, but:</a:t>
            </a:r>
          </a:p>
          <a:p>
            <a:endParaRPr lang="en-US" dirty="0"/>
          </a:p>
          <a:p>
            <a:r>
              <a:rPr lang="en-US" dirty="0"/>
              <a:t>After you have been working in this company for about a month, Sarah (David) gives you a new assignment and very specific instructions for how to do it. </a:t>
            </a:r>
            <a:r>
              <a:rPr lang="en-US" dirty="0">
                <a:solidFill>
                  <a:srgbClr val="FF0000"/>
                </a:solidFill>
              </a:rPr>
              <a:t>You are surprised at the instructions because you know of a better way of accomplishing that task, so you bring that  up to Sarah. She scoffs at you, tells she knows better, and firmly tells you to proceed with instructions she originally provided.” </a:t>
            </a:r>
            <a:r>
              <a:rPr lang="en-US" dirty="0">
                <a:solidFill>
                  <a:schemeClr val="accent4"/>
                </a:solidFill>
              </a:rPr>
              <a:t>You don’t have strong feelings about the instructions one way or the other, so you let Sarah know that you will do it. Sarah nods in agreement and tells you that she really thinks the instructions she provided would be the best way to accomplish the task.</a:t>
            </a:r>
          </a:p>
        </p:txBody>
      </p:sp>
    </p:spTree>
    <p:extLst>
      <p:ext uri="{BB962C8B-B14F-4D97-AF65-F5344CB8AC3E}">
        <p14:creationId xmlns:p14="http://schemas.microsoft.com/office/powerpoint/2010/main" val="221826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2F85-224D-F145-BBF1-2EF0130908B1}"/>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64E7A621-FAE2-894B-BC29-B02D02635595}"/>
              </a:ext>
            </a:extLst>
          </p:cNvPr>
          <p:cNvSpPr>
            <a:spLocks noGrp="1"/>
          </p:cNvSpPr>
          <p:nvPr>
            <p:ph idx="1"/>
          </p:nvPr>
        </p:nvSpPr>
        <p:spPr/>
        <p:txBody>
          <a:bodyPr/>
          <a:lstStyle/>
          <a:p>
            <a:r>
              <a:rPr lang="en-US" dirty="0"/>
              <a:t>Haslam &amp; Ryan: women seen as better leaders under normal, non-crisis conditions.</a:t>
            </a:r>
          </a:p>
          <a:p>
            <a:r>
              <a:rPr lang="en-US" dirty="0" err="1"/>
              <a:t>Eagly</a:t>
            </a:r>
            <a:r>
              <a:rPr lang="en-US" dirty="0"/>
              <a:t>: women associated more with transformational leadership styles, which are generally seen positively.</a:t>
            </a:r>
          </a:p>
        </p:txBody>
      </p:sp>
    </p:spTree>
    <p:extLst>
      <p:ext uri="{BB962C8B-B14F-4D97-AF65-F5344CB8AC3E}">
        <p14:creationId xmlns:p14="http://schemas.microsoft.com/office/powerpoint/2010/main" val="61079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CCBD-D94D-4648-A85E-76C64950517A}"/>
              </a:ext>
            </a:extLst>
          </p:cNvPr>
          <p:cNvSpPr>
            <a:spLocks noGrp="1"/>
          </p:cNvSpPr>
          <p:nvPr>
            <p:ph type="title"/>
          </p:nvPr>
        </p:nvSpPr>
        <p:spPr/>
        <p:txBody>
          <a:bodyPr/>
          <a:lstStyle/>
          <a:p>
            <a:r>
              <a:rPr lang="en-US" dirty="0"/>
              <a:t>So, our new idea…</a:t>
            </a:r>
          </a:p>
        </p:txBody>
      </p:sp>
      <p:sp>
        <p:nvSpPr>
          <p:cNvPr id="5" name="Content Placeholder 4">
            <a:extLst>
              <a:ext uri="{FF2B5EF4-FFF2-40B4-BE49-F238E27FC236}">
                <a16:creationId xmlns:a16="http://schemas.microsoft.com/office/drawing/2014/main" id="{AF84835F-54FB-5A42-86C1-83D733E7F517}"/>
              </a:ext>
            </a:extLst>
          </p:cNvPr>
          <p:cNvSpPr>
            <a:spLocks noGrp="1"/>
          </p:cNvSpPr>
          <p:nvPr>
            <p:ph idx="1"/>
          </p:nvPr>
        </p:nvSpPr>
        <p:spPr/>
        <p:txBody>
          <a:bodyPr/>
          <a:lstStyle/>
          <a:p>
            <a:r>
              <a:rPr lang="en-US" dirty="0"/>
              <a:t>Maybe people’s impressions of women are generally positive, but then they react badly to particular things women do</a:t>
            </a:r>
          </a:p>
          <a:p>
            <a:r>
              <a:rPr lang="en-US" dirty="0"/>
              <a:t>Looking across multiple </a:t>
            </a:r>
            <a:r>
              <a:rPr lang="en-US" dirty="0" err="1"/>
              <a:t>behaviours</a:t>
            </a:r>
            <a:r>
              <a:rPr lang="en-US" dirty="0"/>
              <a:t> can let us observe how impressions form—differently for men, women?</a:t>
            </a:r>
          </a:p>
        </p:txBody>
      </p:sp>
    </p:spTree>
    <p:extLst>
      <p:ext uri="{BB962C8B-B14F-4D97-AF65-F5344CB8AC3E}">
        <p14:creationId xmlns:p14="http://schemas.microsoft.com/office/powerpoint/2010/main" val="111601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003F-FF84-A548-8122-64CC37230C64}"/>
              </a:ext>
            </a:extLst>
          </p:cNvPr>
          <p:cNvSpPr>
            <a:spLocks noGrp="1"/>
          </p:cNvSpPr>
          <p:nvPr>
            <p:ph type="title"/>
          </p:nvPr>
        </p:nvSpPr>
        <p:spPr/>
        <p:txBody>
          <a:bodyPr/>
          <a:lstStyle/>
          <a:p>
            <a:r>
              <a:rPr lang="en-US" dirty="0"/>
              <a:t>Design</a:t>
            </a:r>
          </a:p>
        </p:txBody>
      </p:sp>
      <p:pic>
        <p:nvPicPr>
          <p:cNvPr id="5" name="Content Placeholder 4" descr="A screenshot of a cell phone&#10;&#10;Description automatically generated">
            <a:extLst>
              <a:ext uri="{FF2B5EF4-FFF2-40B4-BE49-F238E27FC236}">
                <a16:creationId xmlns:a16="http://schemas.microsoft.com/office/drawing/2014/main" id="{A5788400-561E-2240-9F62-947FF2FEE983}"/>
              </a:ext>
            </a:extLst>
          </p:cNvPr>
          <p:cNvPicPr>
            <a:picLocks noGrp="1" noChangeAspect="1"/>
          </p:cNvPicPr>
          <p:nvPr>
            <p:ph idx="1"/>
          </p:nvPr>
        </p:nvPicPr>
        <p:blipFill>
          <a:blip r:embed="rId3"/>
          <a:stretch>
            <a:fillRect/>
          </a:stretch>
        </p:blipFill>
        <p:spPr>
          <a:xfrm>
            <a:off x="6096000" y="0"/>
            <a:ext cx="3257549" cy="6870312"/>
          </a:xfrm>
        </p:spPr>
      </p:pic>
      <p:pic>
        <p:nvPicPr>
          <p:cNvPr id="7" name="Picture 6" descr="A screenshot of a cell phone&#10;&#10;Description automatically generated">
            <a:extLst>
              <a:ext uri="{FF2B5EF4-FFF2-40B4-BE49-F238E27FC236}">
                <a16:creationId xmlns:a16="http://schemas.microsoft.com/office/drawing/2014/main" id="{D797F75E-9AC2-C943-B468-BAAB42798AFD}"/>
              </a:ext>
            </a:extLst>
          </p:cNvPr>
          <p:cNvPicPr>
            <a:picLocks noChangeAspect="1"/>
          </p:cNvPicPr>
          <p:nvPr/>
        </p:nvPicPr>
        <p:blipFill>
          <a:blip r:embed="rId4"/>
          <a:stretch>
            <a:fillRect/>
          </a:stretch>
        </p:blipFill>
        <p:spPr>
          <a:xfrm>
            <a:off x="6053809" y="-58067"/>
            <a:ext cx="3257550" cy="6858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8AF620E-C742-1D43-8976-8079E5B7048B}"/>
              </a:ext>
            </a:extLst>
          </p:cNvPr>
          <p:cNvPicPr>
            <a:picLocks noChangeAspect="1"/>
          </p:cNvPicPr>
          <p:nvPr/>
        </p:nvPicPr>
        <p:blipFill>
          <a:blip r:embed="rId5"/>
          <a:stretch>
            <a:fillRect/>
          </a:stretch>
        </p:blipFill>
        <p:spPr>
          <a:xfrm>
            <a:off x="6113076" y="24201"/>
            <a:ext cx="3181634" cy="68580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121227E-B7D1-6146-AC7E-E2D80C6243AE}"/>
              </a:ext>
            </a:extLst>
          </p:cNvPr>
          <p:cNvPicPr>
            <a:picLocks noChangeAspect="1"/>
          </p:cNvPicPr>
          <p:nvPr/>
        </p:nvPicPr>
        <p:blipFill>
          <a:blip r:embed="rId6"/>
          <a:stretch>
            <a:fillRect/>
          </a:stretch>
        </p:blipFill>
        <p:spPr>
          <a:xfrm>
            <a:off x="10994" y="0"/>
            <a:ext cx="3282535" cy="6858000"/>
          </a:xfrm>
          <a:prstGeom prst="rect">
            <a:avLst/>
          </a:prstGeom>
        </p:spPr>
      </p:pic>
    </p:spTree>
    <p:extLst>
      <p:ext uri="{BB962C8B-B14F-4D97-AF65-F5344CB8AC3E}">
        <p14:creationId xmlns:p14="http://schemas.microsoft.com/office/powerpoint/2010/main" val="159841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2B12-AA21-C14D-AD6C-F4C29D8C47E5}"/>
              </a:ext>
            </a:extLst>
          </p:cNvPr>
          <p:cNvSpPr>
            <a:spLocks noGrp="1"/>
          </p:cNvSpPr>
          <p:nvPr>
            <p:ph type="title"/>
          </p:nvPr>
        </p:nvSpPr>
        <p:spPr>
          <a:xfrm>
            <a:off x="838200" y="245532"/>
            <a:ext cx="10515600" cy="1325563"/>
          </a:xfrm>
        </p:spPr>
        <p:txBody>
          <a:bodyPr/>
          <a:lstStyle/>
          <a:p>
            <a:r>
              <a:rPr lang="en-US" dirty="0"/>
              <a:t>Analysis Model (heavily simplified)</a:t>
            </a:r>
          </a:p>
        </p:txBody>
      </p:sp>
      <p:grpSp>
        <p:nvGrpSpPr>
          <p:cNvPr id="50" name="Group 49">
            <a:extLst>
              <a:ext uri="{FF2B5EF4-FFF2-40B4-BE49-F238E27FC236}">
                <a16:creationId xmlns:a16="http://schemas.microsoft.com/office/drawing/2014/main" id="{012AF140-8AE1-6746-A119-9F98510CAC36}"/>
              </a:ext>
            </a:extLst>
          </p:cNvPr>
          <p:cNvGrpSpPr/>
          <p:nvPr/>
        </p:nvGrpSpPr>
        <p:grpSpPr>
          <a:xfrm>
            <a:off x="2370667" y="1650999"/>
            <a:ext cx="6942667" cy="4782608"/>
            <a:chOff x="1303867" y="1413933"/>
            <a:chExt cx="6942667" cy="4782608"/>
          </a:xfrm>
        </p:grpSpPr>
        <p:sp>
          <p:nvSpPr>
            <p:cNvPr id="4" name="Frame 3">
              <a:extLst>
                <a:ext uri="{FF2B5EF4-FFF2-40B4-BE49-F238E27FC236}">
                  <a16:creationId xmlns:a16="http://schemas.microsoft.com/office/drawing/2014/main" id="{A3F152A9-6606-9647-9E91-1E5B077F035B}"/>
                </a:ext>
              </a:extLst>
            </p:cNvPr>
            <p:cNvSpPr/>
            <p:nvPr/>
          </p:nvSpPr>
          <p:spPr>
            <a:xfrm>
              <a:off x="2269067" y="2302933"/>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8E90577C-11D6-5C47-A162-84E70E9D6028}"/>
                </a:ext>
              </a:extLst>
            </p:cNvPr>
            <p:cNvSpPr/>
            <p:nvPr/>
          </p:nvSpPr>
          <p:spPr>
            <a:xfrm>
              <a:off x="5909734" y="2302933"/>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CBC14388-150C-004D-8C14-F1702D11B1FD}"/>
                </a:ext>
              </a:extLst>
            </p:cNvPr>
            <p:cNvSpPr/>
            <p:nvPr/>
          </p:nvSpPr>
          <p:spPr>
            <a:xfrm>
              <a:off x="2269067" y="3270778"/>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C4691B0D-E02A-CC47-BFC0-8348977EAC3D}"/>
                </a:ext>
              </a:extLst>
            </p:cNvPr>
            <p:cNvSpPr/>
            <p:nvPr/>
          </p:nvSpPr>
          <p:spPr>
            <a:xfrm>
              <a:off x="5909734" y="3270778"/>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4B95AAB3-9AAB-0744-A7A5-91ADD744F41A}"/>
                </a:ext>
              </a:extLst>
            </p:cNvPr>
            <p:cNvSpPr/>
            <p:nvPr/>
          </p:nvSpPr>
          <p:spPr>
            <a:xfrm>
              <a:off x="2269067" y="4238623"/>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5916AAA6-3C38-004A-9F82-FBE570F8974A}"/>
                </a:ext>
              </a:extLst>
            </p:cNvPr>
            <p:cNvSpPr/>
            <p:nvPr/>
          </p:nvSpPr>
          <p:spPr>
            <a:xfrm>
              <a:off x="5909734" y="4238623"/>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2FC2A6A3-9C61-474A-B73A-42A391582250}"/>
                </a:ext>
              </a:extLst>
            </p:cNvPr>
            <p:cNvSpPr/>
            <p:nvPr/>
          </p:nvSpPr>
          <p:spPr>
            <a:xfrm>
              <a:off x="1303867" y="1413933"/>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A4AD2ED9-69CD-E64E-8ACB-52DACB35F311}"/>
                </a:ext>
              </a:extLst>
            </p:cNvPr>
            <p:cNvSpPr/>
            <p:nvPr/>
          </p:nvSpPr>
          <p:spPr>
            <a:xfrm>
              <a:off x="1794934" y="5485341"/>
              <a:ext cx="2336800" cy="711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18CD9416-9DA4-1D48-A487-9495E9AF94DC}"/>
                </a:ext>
              </a:extLst>
            </p:cNvPr>
            <p:cNvCxnSpPr>
              <a:stCxn id="4" idx="3"/>
              <a:endCxn id="5" idx="1"/>
            </p:cNvCxnSpPr>
            <p:nvPr/>
          </p:nvCxnSpPr>
          <p:spPr>
            <a:xfrm>
              <a:off x="4605867" y="2658533"/>
              <a:ext cx="1303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F58853-4C56-9148-9611-C31722D180CA}"/>
                </a:ext>
              </a:extLst>
            </p:cNvPr>
            <p:cNvCxnSpPr>
              <a:stCxn id="6" idx="3"/>
              <a:endCxn id="7" idx="1"/>
            </p:cNvCxnSpPr>
            <p:nvPr/>
          </p:nvCxnSpPr>
          <p:spPr>
            <a:xfrm>
              <a:off x="4605867" y="3626378"/>
              <a:ext cx="1303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916B74-1CA5-6F4B-96BF-2EDDA066466A}"/>
                </a:ext>
              </a:extLst>
            </p:cNvPr>
            <p:cNvCxnSpPr>
              <a:stCxn id="8" idx="3"/>
              <a:endCxn id="9" idx="1"/>
            </p:cNvCxnSpPr>
            <p:nvPr/>
          </p:nvCxnSpPr>
          <p:spPr>
            <a:xfrm>
              <a:off x="4605867" y="4594223"/>
              <a:ext cx="1303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9CC6EB-D602-CE49-81DA-717792898CAB}"/>
                </a:ext>
              </a:extLst>
            </p:cNvPr>
            <p:cNvCxnSpPr>
              <a:stCxn id="4" idx="3"/>
              <a:endCxn id="7" idx="1"/>
            </p:cNvCxnSpPr>
            <p:nvPr/>
          </p:nvCxnSpPr>
          <p:spPr>
            <a:xfrm>
              <a:off x="4605867" y="2658533"/>
              <a:ext cx="1303867" cy="9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7F6EAB-95CE-574E-8B66-481840FC0E43}"/>
                </a:ext>
              </a:extLst>
            </p:cNvPr>
            <p:cNvCxnSpPr>
              <a:stCxn id="4" idx="3"/>
              <a:endCxn id="9" idx="1"/>
            </p:cNvCxnSpPr>
            <p:nvPr/>
          </p:nvCxnSpPr>
          <p:spPr>
            <a:xfrm>
              <a:off x="4605867" y="2658533"/>
              <a:ext cx="1303867" cy="193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8CF8B8-1032-6C47-A52F-3427173B1397}"/>
                </a:ext>
              </a:extLst>
            </p:cNvPr>
            <p:cNvCxnSpPr>
              <a:stCxn id="6" idx="3"/>
            </p:cNvCxnSpPr>
            <p:nvPr/>
          </p:nvCxnSpPr>
          <p:spPr>
            <a:xfrm flipV="1">
              <a:off x="4605867" y="2658533"/>
              <a:ext cx="1303867" cy="9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A992EA-8469-6441-95B2-A9BECFE787E7}"/>
                </a:ext>
              </a:extLst>
            </p:cNvPr>
            <p:cNvCxnSpPr>
              <a:stCxn id="6" idx="3"/>
              <a:endCxn id="9" idx="1"/>
            </p:cNvCxnSpPr>
            <p:nvPr/>
          </p:nvCxnSpPr>
          <p:spPr>
            <a:xfrm>
              <a:off x="4605867" y="3626378"/>
              <a:ext cx="1303867" cy="9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964DF4A-B22B-3C4B-BD87-4BD0EE4DB308}"/>
                </a:ext>
              </a:extLst>
            </p:cNvPr>
            <p:cNvCxnSpPr>
              <a:stCxn id="8" idx="3"/>
              <a:endCxn id="5" idx="1"/>
            </p:cNvCxnSpPr>
            <p:nvPr/>
          </p:nvCxnSpPr>
          <p:spPr>
            <a:xfrm flipV="1">
              <a:off x="4605867" y="2658533"/>
              <a:ext cx="1303867" cy="193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152691-2725-854D-8D63-2EAB1A0B9BFD}"/>
                </a:ext>
              </a:extLst>
            </p:cNvPr>
            <p:cNvCxnSpPr>
              <a:stCxn id="8" idx="3"/>
              <a:endCxn id="7" idx="1"/>
            </p:cNvCxnSpPr>
            <p:nvPr/>
          </p:nvCxnSpPr>
          <p:spPr>
            <a:xfrm flipV="1">
              <a:off x="4605867" y="3626378"/>
              <a:ext cx="1303867" cy="9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A7DC13C-C49F-7142-A39D-952F821BD716}"/>
                </a:ext>
              </a:extLst>
            </p:cNvPr>
            <p:cNvCxnSpPr>
              <a:stCxn id="10" idx="3"/>
              <a:endCxn id="5" idx="1"/>
            </p:cNvCxnSpPr>
            <p:nvPr/>
          </p:nvCxnSpPr>
          <p:spPr>
            <a:xfrm>
              <a:off x="3640667" y="1769533"/>
              <a:ext cx="2269067" cy="88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6DEACEF-2D43-D54B-80A1-A9C636CE8AEE}"/>
                </a:ext>
              </a:extLst>
            </p:cNvPr>
            <p:cNvCxnSpPr>
              <a:stCxn id="10" idx="3"/>
            </p:cNvCxnSpPr>
            <p:nvPr/>
          </p:nvCxnSpPr>
          <p:spPr>
            <a:xfrm>
              <a:off x="3640667" y="1769533"/>
              <a:ext cx="1617133" cy="87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1AA6A5F-456C-4243-B81C-81BB29070088}"/>
                </a:ext>
              </a:extLst>
            </p:cNvPr>
            <p:cNvCxnSpPr>
              <a:stCxn id="11" idx="3"/>
              <a:endCxn id="9" idx="1"/>
            </p:cNvCxnSpPr>
            <p:nvPr/>
          </p:nvCxnSpPr>
          <p:spPr>
            <a:xfrm flipV="1">
              <a:off x="4131734" y="4594223"/>
              <a:ext cx="1778000" cy="124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4F6A2D9-EF3A-DA49-9E1F-B1411BB92CB5}"/>
                </a:ext>
              </a:extLst>
            </p:cNvPr>
            <p:cNvCxnSpPr>
              <a:stCxn id="11" idx="3"/>
              <a:endCxn id="7" idx="1"/>
            </p:cNvCxnSpPr>
            <p:nvPr/>
          </p:nvCxnSpPr>
          <p:spPr>
            <a:xfrm flipV="1">
              <a:off x="4131734" y="3626378"/>
              <a:ext cx="1778000" cy="221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FFA5C3-62E6-B947-937D-C3B32050C1BD}"/>
                </a:ext>
              </a:extLst>
            </p:cNvPr>
            <p:cNvCxnSpPr>
              <a:stCxn id="11" idx="3"/>
              <a:endCxn id="5" idx="1"/>
            </p:cNvCxnSpPr>
            <p:nvPr/>
          </p:nvCxnSpPr>
          <p:spPr>
            <a:xfrm flipV="1">
              <a:off x="4131734" y="2658533"/>
              <a:ext cx="1778000" cy="3182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8EE16C3-F1B5-4E47-A135-92DF05DBEA4B}"/>
                </a:ext>
              </a:extLst>
            </p:cNvPr>
            <p:cNvCxnSpPr>
              <a:stCxn id="11" idx="3"/>
            </p:cNvCxnSpPr>
            <p:nvPr/>
          </p:nvCxnSpPr>
          <p:spPr>
            <a:xfrm flipV="1">
              <a:off x="4131734" y="4594223"/>
              <a:ext cx="1126066" cy="124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88701E6-7BD9-EF4B-B61F-2592E4F48B93}"/>
                </a:ext>
              </a:extLst>
            </p:cNvPr>
            <p:cNvSpPr txBox="1"/>
            <p:nvPr/>
          </p:nvSpPr>
          <p:spPr>
            <a:xfrm>
              <a:off x="2980266" y="2464325"/>
              <a:ext cx="1100667" cy="369332"/>
            </a:xfrm>
            <a:prstGeom prst="rect">
              <a:avLst/>
            </a:prstGeom>
            <a:noFill/>
          </p:spPr>
          <p:txBody>
            <a:bodyPr wrap="square" rtlCol="0">
              <a:spAutoFit/>
            </a:bodyPr>
            <a:lstStyle/>
            <a:p>
              <a:r>
                <a:rPr lang="en-US" dirty="0"/>
                <a:t>IMPR</a:t>
              </a:r>
              <a:r>
                <a:rPr lang="en-US" baseline="-25000" dirty="0"/>
                <a:t>T-1</a:t>
              </a:r>
            </a:p>
          </p:txBody>
        </p:sp>
        <p:sp>
          <p:nvSpPr>
            <p:cNvPr id="43" name="TextBox 42">
              <a:extLst>
                <a:ext uri="{FF2B5EF4-FFF2-40B4-BE49-F238E27FC236}">
                  <a16:creationId xmlns:a16="http://schemas.microsoft.com/office/drawing/2014/main" id="{C6F0B33C-27B2-0941-BF4E-43AC3CB6F7C6}"/>
                </a:ext>
              </a:extLst>
            </p:cNvPr>
            <p:cNvSpPr txBox="1"/>
            <p:nvPr/>
          </p:nvSpPr>
          <p:spPr>
            <a:xfrm>
              <a:off x="2980266" y="3442698"/>
              <a:ext cx="1100667" cy="369332"/>
            </a:xfrm>
            <a:prstGeom prst="rect">
              <a:avLst/>
            </a:prstGeom>
            <a:noFill/>
          </p:spPr>
          <p:txBody>
            <a:bodyPr wrap="square" rtlCol="0">
              <a:spAutoFit/>
            </a:bodyPr>
            <a:lstStyle/>
            <a:p>
              <a:r>
                <a:rPr lang="en-US" dirty="0"/>
                <a:t>WARM</a:t>
              </a:r>
              <a:r>
                <a:rPr lang="en-US" baseline="-25000" dirty="0"/>
                <a:t>T-1</a:t>
              </a:r>
            </a:p>
          </p:txBody>
        </p:sp>
        <p:sp>
          <p:nvSpPr>
            <p:cNvPr id="44" name="TextBox 43">
              <a:extLst>
                <a:ext uri="{FF2B5EF4-FFF2-40B4-BE49-F238E27FC236}">
                  <a16:creationId xmlns:a16="http://schemas.microsoft.com/office/drawing/2014/main" id="{C38648D5-8DA8-2F42-9132-0EBC72BE1328}"/>
                </a:ext>
              </a:extLst>
            </p:cNvPr>
            <p:cNvSpPr txBox="1"/>
            <p:nvPr/>
          </p:nvSpPr>
          <p:spPr>
            <a:xfrm>
              <a:off x="2980266" y="4400562"/>
              <a:ext cx="1100667" cy="369332"/>
            </a:xfrm>
            <a:prstGeom prst="rect">
              <a:avLst/>
            </a:prstGeom>
            <a:noFill/>
          </p:spPr>
          <p:txBody>
            <a:bodyPr wrap="square" rtlCol="0">
              <a:spAutoFit/>
            </a:bodyPr>
            <a:lstStyle/>
            <a:p>
              <a:r>
                <a:rPr lang="en-US" dirty="0"/>
                <a:t>COMP</a:t>
              </a:r>
              <a:r>
                <a:rPr lang="en-US" baseline="-25000" dirty="0"/>
                <a:t>T-1</a:t>
              </a:r>
            </a:p>
          </p:txBody>
        </p:sp>
        <p:sp>
          <p:nvSpPr>
            <p:cNvPr id="45" name="TextBox 44">
              <a:extLst>
                <a:ext uri="{FF2B5EF4-FFF2-40B4-BE49-F238E27FC236}">
                  <a16:creationId xmlns:a16="http://schemas.microsoft.com/office/drawing/2014/main" id="{E46466E0-A434-124A-BDF5-B269EAEAE029}"/>
                </a:ext>
              </a:extLst>
            </p:cNvPr>
            <p:cNvSpPr txBox="1"/>
            <p:nvPr/>
          </p:nvSpPr>
          <p:spPr>
            <a:xfrm>
              <a:off x="1422398" y="1590996"/>
              <a:ext cx="1642535" cy="369332"/>
            </a:xfrm>
            <a:prstGeom prst="rect">
              <a:avLst/>
            </a:prstGeom>
            <a:noFill/>
          </p:spPr>
          <p:txBody>
            <a:bodyPr wrap="square" rtlCol="0">
              <a:spAutoFit/>
            </a:bodyPr>
            <a:lstStyle/>
            <a:p>
              <a:r>
                <a:rPr lang="en-US" dirty="0"/>
                <a:t>Target Gender</a:t>
              </a:r>
            </a:p>
          </p:txBody>
        </p:sp>
        <p:sp>
          <p:nvSpPr>
            <p:cNvPr id="46" name="TextBox 45">
              <a:extLst>
                <a:ext uri="{FF2B5EF4-FFF2-40B4-BE49-F238E27FC236}">
                  <a16:creationId xmlns:a16="http://schemas.microsoft.com/office/drawing/2014/main" id="{F610EBFC-395A-B043-947D-B6F4DD8CE9F2}"/>
                </a:ext>
              </a:extLst>
            </p:cNvPr>
            <p:cNvSpPr txBox="1"/>
            <p:nvPr/>
          </p:nvSpPr>
          <p:spPr>
            <a:xfrm>
              <a:off x="6553202" y="2464325"/>
              <a:ext cx="1100667" cy="369332"/>
            </a:xfrm>
            <a:prstGeom prst="rect">
              <a:avLst/>
            </a:prstGeom>
            <a:noFill/>
          </p:spPr>
          <p:txBody>
            <a:bodyPr wrap="square" rtlCol="0">
              <a:spAutoFit/>
            </a:bodyPr>
            <a:lstStyle/>
            <a:p>
              <a:r>
                <a:rPr lang="en-US" dirty="0"/>
                <a:t>IMPR</a:t>
              </a:r>
              <a:r>
                <a:rPr lang="en-US" baseline="-25000" dirty="0"/>
                <a:t>T</a:t>
              </a:r>
            </a:p>
          </p:txBody>
        </p:sp>
        <p:sp>
          <p:nvSpPr>
            <p:cNvPr id="47" name="TextBox 46">
              <a:extLst>
                <a:ext uri="{FF2B5EF4-FFF2-40B4-BE49-F238E27FC236}">
                  <a16:creationId xmlns:a16="http://schemas.microsoft.com/office/drawing/2014/main" id="{190F2918-6C2F-8441-9FC8-4D0A71237707}"/>
                </a:ext>
              </a:extLst>
            </p:cNvPr>
            <p:cNvSpPr txBox="1"/>
            <p:nvPr/>
          </p:nvSpPr>
          <p:spPr>
            <a:xfrm>
              <a:off x="6570136" y="3442710"/>
              <a:ext cx="1100667" cy="369332"/>
            </a:xfrm>
            <a:prstGeom prst="rect">
              <a:avLst/>
            </a:prstGeom>
            <a:noFill/>
          </p:spPr>
          <p:txBody>
            <a:bodyPr wrap="square" rtlCol="0">
              <a:spAutoFit/>
            </a:bodyPr>
            <a:lstStyle/>
            <a:p>
              <a:r>
                <a:rPr lang="en-US" dirty="0"/>
                <a:t>WARM</a:t>
              </a:r>
              <a:r>
                <a:rPr lang="en-US" baseline="-25000" dirty="0"/>
                <a:t>T</a:t>
              </a:r>
            </a:p>
          </p:txBody>
        </p:sp>
        <p:sp>
          <p:nvSpPr>
            <p:cNvPr id="48" name="TextBox 47">
              <a:extLst>
                <a:ext uri="{FF2B5EF4-FFF2-40B4-BE49-F238E27FC236}">
                  <a16:creationId xmlns:a16="http://schemas.microsoft.com/office/drawing/2014/main" id="{F43A5431-E26E-E544-8ADC-E5784D2F8D15}"/>
                </a:ext>
              </a:extLst>
            </p:cNvPr>
            <p:cNvSpPr txBox="1"/>
            <p:nvPr/>
          </p:nvSpPr>
          <p:spPr>
            <a:xfrm>
              <a:off x="6570136" y="4409557"/>
              <a:ext cx="1100667" cy="369332"/>
            </a:xfrm>
            <a:prstGeom prst="rect">
              <a:avLst/>
            </a:prstGeom>
            <a:noFill/>
          </p:spPr>
          <p:txBody>
            <a:bodyPr wrap="square" rtlCol="0">
              <a:spAutoFit/>
            </a:bodyPr>
            <a:lstStyle/>
            <a:p>
              <a:r>
                <a:rPr lang="en-US" dirty="0"/>
                <a:t>COMP</a:t>
              </a:r>
              <a:r>
                <a:rPr lang="en-US" baseline="-25000" dirty="0"/>
                <a:t>T</a:t>
              </a:r>
            </a:p>
          </p:txBody>
        </p:sp>
        <p:sp>
          <p:nvSpPr>
            <p:cNvPr id="49" name="TextBox 48">
              <a:extLst>
                <a:ext uri="{FF2B5EF4-FFF2-40B4-BE49-F238E27FC236}">
                  <a16:creationId xmlns:a16="http://schemas.microsoft.com/office/drawing/2014/main" id="{EB9C30F9-E7A9-BC4E-AFC6-7B5BF4201F9B}"/>
                </a:ext>
              </a:extLst>
            </p:cNvPr>
            <p:cNvSpPr txBox="1"/>
            <p:nvPr/>
          </p:nvSpPr>
          <p:spPr>
            <a:xfrm>
              <a:off x="2269067" y="5656275"/>
              <a:ext cx="1642533" cy="369332"/>
            </a:xfrm>
            <a:prstGeom prst="rect">
              <a:avLst/>
            </a:prstGeom>
            <a:noFill/>
          </p:spPr>
          <p:txBody>
            <a:bodyPr wrap="square" rtlCol="0">
              <a:spAutoFit/>
            </a:bodyPr>
            <a:lstStyle/>
            <a:p>
              <a:r>
                <a:rPr lang="en-US" dirty="0"/>
                <a:t>BEH VALENCE</a:t>
              </a:r>
              <a:endParaRPr lang="en-US" baseline="-25000" dirty="0"/>
            </a:p>
          </p:txBody>
        </p:sp>
      </p:grpSp>
    </p:spTree>
    <p:extLst>
      <p:ext uri="{BB962C8B-B14F-4D97-AF65-F5344CB8AC3E}">
        <p14:creationId xmlns:p14="http://schemas.microsoft.com/office/powerpoint/2010/main" val="1120706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A6B8-6EA1-2F43-A1FA-3632FE236FE7}"/>
              </a:ext>
            </a:extLst>
          </p:cNvPr>
          <p:cNvSpPr txBox="1"/>
          <p:nvPr/>
        </p:nvSpPr>
        <p:spPr>
          <a:xfrm>
            <a:off x="849086" y="794657"/>
            <a:ext cx="3060325" cy="369332"/>
          </a:xfrm>
          <a:prstGeom prst="rect">
            <a:avLst/>
          </a:prstGeom>
          <a:noFill/>
        </p:spPr>
        <p:txBody>
          <a:bodyPr wrap="none" rtlCol="0">
            <a:spAutoFit/>
          </a:bodyPr>
          <a:lstStyle/>
          <a:p>
            <a:r>
              <a:rPr lang="en-US" dirty="0"/>
              <a:t>Study 1: Student sample (Italy)</a:t>
            </a:r>
          </a:p>
        </p:txBody>
      </p:sp>
      <p:pic>
        <p:nvPicPr>
          <p:cNvPr id="8" name="Picture 7" descr="A picture containing screen, computer, computer, table&#10;&#10;Description automatically generated">
            <a:extLst>
              <a:ext uri="{FF2B5EF4-FFF2-40B4-BE49-F238E27FC236}">
                <a16:creationId xmlns:a16="http://schemas.microsoft.com/office/drawing/2014/main" id="{7A3B5A4A-D19D-764F-9002-81C10BE7B49F}"/>
              </a:ext>
            </a:extLst>
          </p:cNvPr>
          <p:cNvPicPr>
            <a:picLocks noChangeAspect="1"/>
          </p:cNvPicPr>
          <p:nvPr/>
        </p:nvPicPr>
        <p:blipFill>
          <a:blip r:embed="rId3"/>
          <a:stretch>
            <a:fillRect/>
          </a:stretch>
        </p:blipFill>
        <p:spPr>
          <a:xfrm>
            <a:off x="6592865" y="752104"/>
            <a:ext cx="2919717" cy="1954786"/>
          </a:xfrm>
          <a:prstGeom prst="rect">
            <a:avLst/>
          </a:prstGeom>
        </p:spPr>
      </p:pic>
      <p:sp>
        <p:nvSpPr>
          <p:cNvPr id="9" name="TextBox 8">
            <a:extLst>
              <a:ext uri="{FF2B5EF4-FFF2-40B4-BE49-F238E27FC236}">
                <a16:creationId xmlns:a16="http://schemas.microsoft.com/office/drawing/2014/main" id="{87E6DE2A-DA81-5D47-B4F9-384A6565F147}"/>
              </a:ext>
            </a:extLst>
          </p:cNvPr>
          <p:cNvSpPr txBox="1"/>
          <p:nvPr/>
        </p:nvSpPr>
        <p:spPr>
          <a:xfrm>
            <a:off x="5496546" y="5437557"/>
            <a:ext cx="4016036" cy="1384995"/>
          </a:xfrm>
          <a:prstGeom prst="rect">
            <a:avLst/>
          </a:prstGeom>
          <a:noFill/>
        </p:spPr>
        <p:txBody>
          <a:bodyPr wrap="none" rtlCol="0">
            <a:spAutoFit/>
          </a:bodyPr>
          <a:lstStyle/>
          <a:p>
            <a:r>
              <a:rPr lang="en-US" sz="1400" i="1" dirty="0"/>
              <a:t>x: previous impression (</a:t>
            </a:r>
            <a:r>
              <a:rPr lang="en-US" sz="1400" i="1" dirty="0" err="1"/>
              <a:t>impr</a:t>
            </a:r>
            <a:r>
              <a:rPr lang="en-US" sz="1400" i="1" dirty="0"/>
              <a:t>)</a:t>
            </a:r>
          </a:p>
          <a:p>
            <a:r>
              <a:rPr lang="en-US" sz="1400" i="1" dirty="0"/>
              <a:t>y: </a:t>
            </a:r>
            <a:r>
              <a:rPr lang="en-US" sz="1400" i="1" dirty="0" err="1"/>
              <a:t>behaviour</a:t>
            </a:r>
            <a:r>
              <a:rPr lang="en-US" sz="1400" i="1" dirty="0"/>
              <a:t> valence (</a:t>
            </a:r>
            <a:r>
              <a:rPr lang="en-US" sz="1400" i="1" dirty="0" err="1"/>
              <a:t>behval</a:t>
            </a:r>
            <a:r>
              <a:rPr lang="en-US" sz="1400" i="1" dirty="0"/>
              <a:t>)</a:t>
            </a:r>
          </a:p>
          <a:p>
            <a:r>
              <a:rPr lang="en-US" sz="1400" i="1" dirty="0"/>
              <a:t>z: interaction w/lagged </a:t>
            </a:r>
            <a:r>
              <a:rPr lang="en-US" sz="1400" i="1" dirty="0" err="1"/>
              <a:t>behaviour</a:t>
            </a:r>
            <a:r>
              <a:rPr lang="en-US" sz="1400" i="1" dirty="0"/>
              <a:t> valence (inter)</a:t>
            </a:r>
          </a:p>
          <a:p>
            <a:r>
              <a:rPr lang="en-US" sz="1400" i="1" dirty="0"/>
              <a:t>* = significant at p &lt; .05</a:t>
            </a:r>
          </a:p>
          <a:p>
            <a:r>
              <a:rPr lang="en-US" sz="1400" i="1" baseline="30000" dirty="0"/>
              <a:t>+ </a:t>
            </a:r>
            <a:r>
              <a:rPr lang="en-US" sz="1400" i="1" dirty="0"/>
              <a:t> = marginally significant</a:t>
            </a:r>
          </a:p>
          <a:p>
            <a:r>
              <a:rPr lang="en-US" sz="1400" i="1" dirty="0"/>
              <a:t>first * is parameter significance; ( ) for S/D difference</a:t>
            </a:r>
          </a:p>
        </p:txBody>
      </p:sp>
      <p:sp>
        <p:nvSpPr>
          <p:cNvPr id="10" name="TextBox 9">
            <a:extLst>
              <a:ext uri="{FF2B5EF4-FFF2-40B4-BE49-F238E27FC236}">
                <a16:creationId xmlns:a16="http://schemas.microsoft.com/office/drawing/2014/main" id="{01D2731E-EE9C-154C-92E4-0AE872F8D1D7}"/>
              </a:ext>
            </a:extLst>
          </p:cNvPr>
          <p:cNvSpPr txBox="1"/>
          <p:nvPr/>
        </p:nvSpPr>
        <p:spPr>
          <a:xfrm>
            <a:off x="338203" y="2379945"/>
            <a:ext cx="708912" cy="369332"/>
          </a:xfrm>
          <a:prstGeom prst="rect">
            <a:avLst/>
          </a:prstGeom>
          <a:noFill/>
        </p:spPr>
        <p:txBody>
          <a:bodyPr wrap="none" rtlCol="0">
            <a:spAutoFit/>
          </a:bodyPr>
          <a:lstStyle/>
          <a:p>
            <a:r>
              <a:rPr lang="en-US" dirty="0"/>
              <a:t>Sarah</a:t>
            </a:r>
          </a:p>
        </p:txBody>
      </p:sp>
      <p:sp>
        <p:nvSpPr>
          <p:cNvPr id="11" name="TextBox 10">
            <a:extLst>
              <a:ext uri="{FF2B5EF4-FFF2-40B4-BE49-F238E27FC236}">
                <a16:creationId xmlns:a16="http://schemas.microsoft.com/office/drawing/2014/main" id="{38C56AD5-0804-874A-90E9-4C64CE723224}"/>
              </a:ext>
            </a:extLst>
          </p:cNvPr>
          <p:cNvSpPr txBox="1"/>
          <p:nvPr/>
        </p:nvSpPr>
        <p:spPr>
          <a:xfrm>
            <a:off x="300625" y="5060516"/>
            <a:ext cx="713016" cy="369332"/>
          </a:xfrm>
          <a:prstGeom prst="rect">
            <a:avLst/>
          </a:prstGeom>
          <a:noFill/>
        </p:spPr>
        <p:txBody>
          <a:bodyPr wrap="none" rtlCol="0">
            <a:spAutoFit/>
          </a:bodyPr>
          <a:lstStyle/>
          <a:p>
            <a:r>
              <a:rPr lang="en-US" dirty="0"/>
              <a:t>David</a:t>
            </a:r>
          </a:p>
        </p:txBody>
      </p:sp>
      <p:sp>
        <p:nvSpPr>
          <p:cNvPr id="12" name="TextBox 11">
            <a:extLst>
              <a:ext uri="{FF2B5EF4-FFF2-40B4-BE49-F238E27FC236}">
                <a16:creationId xmlns:a16="http://schemas.microsoft.com/office/drawing/2014/main" id="{D739589E-A717-1A41-9817-9CAE053C0929}"/>
              </a:ext>
            </a:extLst>
          </p:cNvPr>
          <p:cNvSpPr txBox="1"/>
          <p:nvPr/>
        </p:nvSpPr>
        <p:spPr>
          <a:xfrm>
            <a:off x="7815645" y="798515"/>
            <a:ext cx="2833917" cy="369332"/>
          </a:xfrm>
          <a:prstGeom prst="rect">
            <a:avLst/>
          </a:prstGeom>
          <a:noFill/>
        </p:spPr>
        <p:txBody>
          <a:bodyPr wrap="none" rtlCol="0">
            <a:spAutoFit/>
          </a:bodyPr>
          <a:lstStyle/>
          <a:p>
            <a:r>
              <a:rPr lang="en-US" dirty="0"/>
              <a:t>Study 1: Prolific sample (UK)</a:t>
            </a:r>
          </a:p>
        </p:txBody>
      </p:sp>
      <p:pic>
        <p:nvPicPr>
          <p:cNvPr id="14" name="Picture 13" descr="A picture containing computer, computer, table&#10;&#10;Description automatically generated">
            <a:extLst>
              <a:ext uri="{FF2B5EF4-FFF2-40B4-BE49-F238E27FC236}">
                <a16:creationId xmlns:a16="http://schemas.microsoft.com/office/drawing/2014/main" id="{15C11397-117E-FF4E-96F1-3337F743BDCE}"/>
              </a:ext>
            </a:extLst>
          </p:cNvPr>
          <p:cNvPicPr>
            <a:picLocks noChangeAspect="1"/>
          </p:cNvPicPr>
          <p:nvPr/>
        </p:nvPicPr>
        <p:blipFill>
          <a:blip r:embed="rId4"/>
          <a:stretch>
            <a:fillRect/>
          </a:stretch>
        </p:blipFill>
        <p:spPr>
          <a:xfrm>
            <a:off x="6592865" y="3086251"/>
            <a:ext cx="3202488" cy="2144105"/>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D672B558-B242-4A49-B576-47978C26DC80}"/>
              </a:ext>
            </a:extLst>
          </p:cNvPr>
          <p:cNvPicPr>
            <a:picLocks noChangeAspect="1"/>
          </p:cNvPicPr>
          <p:nvPr/>
        </p:nvPicPr>
        <p:blipFill>
          <a:blip r:embed="rId5"/>
          <a:stretch>
            <a:fillRect/>
          </a:stretch>
        </p:blipFill>
        <p:spPr>
          <a:xfrm>
            <a:off x="1013641" y="3429000"/>
            <a:ext cx="2919717" cy="1954786"/>
          </a:xfrm>
          <a:prstGeom prst="rect">
            <a:avLst/>
          </a:prstGeom>
        </p:spPr>
      </p:pic>
      <p:pic>
        <p:nvPicPr>
          <p:cNvPr id="18" name="Picture 17" descr="A picture containing monitor, screen, computer&#10;&#10;Description automatically generated">
            <a:extLst>
              <a:ext uri="{FF2B5EF4-FFF2-40B4-BE49-F238E27FC236}">
                <a16:creationId xmlns:a16="http://schemas.microsoft.com/office/drawing/2014/main" id="{7CE21DB5-FB0F-2446-890F-B05D25FE3F5C}"/>
              </a:ext>
            </a:extLst>
          </p:cNvPr>
          <p:cNvPicPr>
            <a:picLocks noChangeAspect="1"/>
          </p:cNvPicPr>
          <p:nvPr/>
        </p:nvPicPr>
        <p:blipFill>
          <a:blip r:embed="rId6"/>
          <a:stretch>
            <a:fillRect/>
          </a:stretch>
        </p:blipFill>
        <p:spPr>
          <a:xfrm>
            <a:off x="1013642" y="752103"/>
            <a:ext cx="3142334" cy="2103831"/>
          </a:xfrm>
          <a:prstGeom prst="rect">
            <a:avLst/>
          </a:prstGeom>
        </p:spPr>
      </p:pic>
      <p:sp>
        <p:nvSpPr>
          <p:cNvPr id="19" name="TextBox 18">
            <a:extLst>
              <a:ext uri="{FF2B5EF4-FFF2-40B4-BE49-F238E27FC236}">
                <a16:creationId xmlns:a16="http://schemas.microsoft.com/office/drawing/2014/main" id="{1119C1BB-00E3-C441-BEF9-A9410AB297C2}"/>
              </a:ext>
            </a:extLst>
          </p:cNvPr>
          <p:cNvSpPr txBox="1"/>
          <p:nvPr/>
        </p:nvSpPr>
        <p:spPr>
          <a:xfrm>
            <a:off x="4212918" y="1364282"/>
            <a:ext cx="2379947" cy="1200329"/>
          </a:xfrm>
          <a:prstGeom prst="rect">
            <a:avLst/>
          </a:prstGeom>
          <a:noFill/>
        </p:spPr>
        <p:txBody>
          <a:bodyPr wrap="none" rtlCol="0">
            <a:spAutoFit/>
          </a:bodyPr>
          <a:lstStyle/>
          <a:p>
            <a:r>
              <a:rPr lang="en-US" dirty="0"/>
              <a:t>Mean </a:t>
            </a:r>
            <a:r>
              <a:rPr lang="en-US" dirty="0" err="1"/>
              <a:t>Impr</a:t>
            </a:r>
            <a:r>
              <a:rPr lang="en-US" dirty="0"/>
              <a:t>: .155*( )</a:t>
            </a:r>
          </a:p>
          <a:p>
            <a:r>
              <a:rPr lang="en-US" dirty="0" err="1"/>
              <a:t>impr</a:t>
            </a:r>
            <a:r>
              <a:rPr lang="en-US" dirty="0"/>
              <a:t>-&gt;</a:t>
            </a:r>
            <a:r>
              <a:rPr lang="en-US" dirty="0" err="1"/>
              <a:t>impr</a:t>
            </a:r>
            <a:r>
              <a:rPr lang="en-US" dirty="0"/>
              <a:t>: .305*(*)</a:t>
            </a:r>
          </a:p>
          <a:p>
            <a:r>
              <a:rPr lang="en-US" dirty="0" err="1"/>
              <a:t>behval</a:t>
            </a:r>
            <a:r>
              <a:rPr lang="en-US" dirty="0"/>
              <a:t>-&gt;</a:t>
            </a:r>
            <a:r>
              <a:rPr lang="en-US" dirty="0" err="1"/>
              <a:t>impr</a:t>
            </a:r>
            <a:r>
              <a:rPr lang="en-US" dirty="0"/>
              <a:t>: 1.406*( )</a:t>
            </a:r>
          </a:p>
          <a:p>
            <a:r>
              <a:rPr lang="en-US" dirty="0"/>
              <a:t>inter-&gt;</a:t>
            </a:r>
            <a:r>
              <a:rPr lang="en-US" dirty="0" err="1"/>
              <a:t>impr</a:t>
            </a:r>
            <a:r>
              <a:rPr lang="en-US" dirty="0"/>
              <a:t>: -.016*(*)</a:t>
            </a:r>
          </a:p>
        </p:txBody>
      </p:sp>
      <p:sp>
        <p:nvSpPr>
          <p:cNvPr id="20" name="TextBox 19">
            <a:extLst>
              <a:ext uri="{FF2B5EF4-FFF2-40B4-BE49-F238E27FC236}">
                <a16:creationId xmlns:a16="http://schemas.microsoft.com/office/drawing/2014/main" id="{44643B51-0362-4048-87B9-CE8BA483D897}"/>
              </a:ext>
            </a:extLst>
          </p:cNvPr>
          <p:cNvSpPr txBox="1"/>
          <p:nvPr/>
        </p:nvSpPr>
        <p:spPr>
          <a:xfrm>
            <a:off x="4212918" y="3882850"/>
            <a:ext cx="2379947" cy="1200329"/>
          </a:xfrm>
          <a:prstGeom prst="rect">
            <a:avLst/>
          </a:prstGeom>
          <a:noFill/>
        </p:spPr>
        <p:txBody>
          <a:bodyPr wrap="none" rtlCol="0">
            <a:spAutoFit/>
          </a:bodyPr>
          <a:lstStyle/>
          <a:p>
            <a:r>
              <a:rPr lang="en-US" dirty="0"/>
              <a:t>Mean </a:t>
            </a:r>
            <a:r>
              <a:rPr lang="en-US" dirty="0" err="1"/>
              <a:t>Impr</a:t>
            </a:r>
            <a:r>
              <a:rPr lang="en-US" dirty="0"/>
              <a:t>: .188*( )</a:t>
            </a:r>
          </a:p>
          <a:p>
            <a:r>
              <a:rPr lang="en-US" dirty="0" err="1"/>
              <a:t>impr</a:t>
            </a:r>
            <a:r>
              <a:rPr lang="en-US" dirty="0"/>
              <a:t>-&gt;</a:t>
            </a:r>
            <a:r>
              <a:rPr lang="en-US" dirty="0" err="1"/>
              <a:t>impr</a:t>
            </a:r>
            <a:r>
              <a:rPr lang="en-US" dirty="0"/>
              <a:t>: .209*(*)</a:t>
            </a:r>
          </a:p>
          <a:p>
            <a:r>
              <a:rPr lang="en-US" dirty="0" err="1"/>
              <a:t>behval</a:t>
            </a:r>
            <a:r>
              <a:rPr lang="en-US" dirty="0"/>
              <a:t>-&gt;</a:t>
            </a:r>
            <a:r>
              <a:rPr lang="en-US" dirty="0" err="1"/>
              <a:t>impr</a:t>
            </a:r>
            <a:r>
              <a:rPr lang="en-US" dirty="0"/>
              <a:t>: 1.520*( )</a:t>
            </a:r>
          </a:p>
          <a:p>
            <a:r>
              <a:rPr lang="en-US" dirty="0"/>
              <a:t>inter-&gt;</a:t>
            </a:r>
            <a:r>
              <a:rPr lang="en-US" dirty="0" err="1"/>
              <a:t>impr</a:t>
            </a:r>
            <a:r>
              <a:rPr lang="en-US" dirty="0"/>
              <a:t>: -.088*(*)</a:t>
            </a:r>
          </a:p>
        </p:txBody>
      </p:sp>
      <p:sp>
        <p:nvSpPr>
          <p:cNvPr id="21" name="TextBox 20">
            <a:extLst>
              <a:ext uri="{FF2B5EF4-FFF2-40B4-BE49-F238E27FC236}">
                <a16:creationId xmlns:a16="http://schemas.microsoft.com/office/drawing/2014/main" id="{9B564435-F016-9D4A-A44B-2C7EEAE0C677}"/>
              </a:ext>
            </a:extLst>
          </p:cNvPr>
          <p:cNvSpPr txBox="1"/>
          <p:nvPr/>
        </p:nvSpPr>
        <p:spPr>
          <a:xfrm>
            <a:off x="9569524" y="1364282"/>
            <a:ext cx="2403991" cy="1200329"/>
          </a:xfrm>
          <a:prstGeom prst="rect">
            <a:avLst/>
          </a:prstGeom>
          <a:noFill/>
        </p:spPr>
        <p:txBody>
          <a:bodyPr wrap="none" rtlCol="0">
            <a:spAutoFit/>
          </a:bodyPr>
          <a:lstStyle/>
          <a:p>
            <a:r>
              <a:rPr lang="en-US" dirty="0"/>
              <a:t>Mean </a:t>
            </a:r>
            <a:r>
              <a:rPr lang="en-US" dirty="0" err="1"/>
              <a:t>Impr</a:t>
            </a:r>
            <a:r>
              <a:rPr lang="en-US" dirty="0"/>
              <a:t>: .184*( )</a:t>
            </a:r>
          </a:p>
          <a:p>
            <a:r>
              <a:rPr lang="en-US" dirty="0" err="1"/>
              <a:t>impr</a:t>
            </a:r>
            <a:r>
              <a:rPr lang="en-US" dirty="0"/>
              <a:t>-&gt;</a:t>
            </a:r>
            <a:r>
              <a:rPr lang="en-US" dirty="0" err="1"/>
              <a:t>impr</a:t>
            </a:r>
            <a:r>
              <a:rPr lang="en-US" dirty="0"/>
              <a:t>: .374*(</a:t>
            </a:r>
            <a:r>
              <a:rPr lang="en-US" baseline="30000" dirty="0"/>
              <a:t>+</a:t>
            </a:r>
            <a:r>
              <a:rPr lang="en-US" dirty="0"/>
              <a:t>)</a:t>
            </a:r>
          </a:p>
          <a:p>
            <a:r>
              <a:rPr lang="en-US" dirty="0" err="1"/>
              <a:t>behval</a:t>
            </a:r>
            <a:r>
              <a:rPr lang="en-US" dirty="0"/>
              <a:t>-&gt;</a:t>
            </a:r>
            <a:r>
              <a:rPr lang="en-US" dirty="0" err="1"/>
              <a:t>impr</a:t>
            </a:r>
            <a:r>
              <a:rPr lang="en-US" dirty="0"/>
              <a:t>: 1.318*(</a:t>
            </a:r>
            <a:r>
              <a:rPr lang="en-US" baseline="30000" dirty="0"/>
              <a:t>+</a:t>
            </a:r>
            <a:r>
              <a:rPr lang="en-US" dirty="0"/>
              <a:t>)</a:t>
            </a:r>
          </a:p>
          <a:p>
            <a:r>
              <a:rPr lang="en-US" dirty="0"/>
              <a:t>inter-&gt;</a:t>
            </a:r>
            <a:r>
              <a:rPr lang="en-US" dirty="0" err="1"/>
              <a:t>impr</a:t>
            </a:r>
            <a:r>
              <a:rPr lang="en-US" dirty="0"/>
              <a:t>: .012 ( )</a:t>
            </a:r>
          </a:p>
        </p:txBody>
      </p:sp>
      <p:sp>
        <p:nvSpPr>
          <p:cNvPr id="22" name="TextBox 21">
            <a:extLst>
              <a:ext uri="{FF2B5EF4-FFF2-40B4-BE49-F238E27FC236}">
                <a16:creationId xmlns:a16="http://schemas.microsoft.com/office/drawing/2014/main" id="{C733FF74-271D-2143-AA4F-90390569CD72}"/>
              </a:ext>
            </a:extLst>
          </p:cNvPr>
          <p:cNvSpPr txBox="1"/>
          <p:nvPr/>
        </p:nvSpPr>
        <p:spPr>
          <a:xfrm>
            <a:off x="9569523" y="3806228"/>
            <a:ext cx="2403991" cy="1200329"/>
          </a:xfrm>
          <a:prstGeom prst="rect">
            <a:avLst/>
          </a:prstGeom>
          <a:noFill/>
        </p:spPr>
        <p:txBody>
          <a:bodyPr wrap="none" rtlCol="0">
            <a:spAutoFit/>
          </a:bodyPr>
          <a:lstStyle/>
          <a:p>
            <a:r>
              <a:rPr lang="en-US" dirty="0"/>
              <a:t>Mean </a:t>
            </a:r>
            <a:r>
              <a:rPr lang="en-US" dirty="0" err="1"/>
              <a:t>Impr</a:t>
            </a:r>
            <a:r>
              <a:rPr lang="en-US" dirty="0"/>
              <a:t>: -.088 (*)</a:t>
            </a:r>
          </a:p>
          <a:p>
            <a:r>
              <a:rPr lang="en-US" dirty="0" err="1"/>
              <a:t>impr</a:t>
            </a:r>
            <a:r>
              <a:rPr lang="en-US" dirty="0"/>
              <a:t>-&gt;</a:t>
            </a:r>
            <a:r>
              <a:rPr lang="en-US" dirty="0" err="1"/>
              <a:t>impr</a:t>
            </a:r>
            <a:r>
              <a:rPr lang="en-US" dirty="0"/>
              <a:t>: .286*(</a:t>
            </a:r>
            <a:r>
              <a:rPr lang="en-US" baseline="30000" dirty="0"/>
              <a:t>+</a:t>
            </a:r>
            <a:r>
              <a:rPr lang="en-US" dirty="0"/>
              <a:t>)</a:t>
            </a:r>
          </a:p>
          <a:p>
            <a:r>
              <a:rPr lang="en-US" dirty="0" err="1"/>
              <a:t>behval</a:t>
            </a:r>
            <a:r>
              <a:rPr lang="en-US" dirty="0"/>
              <a:t>-&gt;</a:t>
            </a:r>
            <a:r>
              <a:rPr lang="en-US" dirty="0" err="1"/>
              <a:t>impr</a:t>
            </a:r>
            <a:r>
              <a:rPr lang="en-US" dirty="0"/>
              <a:t>: 1.527*(</a:t>
            </a:r>
            <a:r>
              <a:rPr lang="en-US" baseline="30000" dirty="0"/>
              <a:t>+</a:t>
            </a:r>
            <a:r>
              <a:rPr lang="en-US" dirty="0"/>
              <a:t>)</a:t>
            </a:r>
          </a:p>
          <a:p>
            <a:r>
              <a:rPr lang="en-US" dirty="0"/>
              <a:t>inter-&gt;</a:t>
            </a:r>
            <a:r>
              <a:rPr lang="en-US" dirty="0" err="1"/>
              <a:t>impr</a:t>
            </a:r>
            <a:r>
              <a:rPr lang="en-US" dirty="0"/>
              <a:t>: .034</a:t>
            </a:r>
            <a:r>
              <a:rPr lang="en-US" baseline="30000" dirty="0"/>
              <a:t>+</a:t>
            </a:r>
            <a:r>
              <a:rPr lang="en-US" dirty="0"/>
              <a:t>( )</a:t>
            </a:r>
          </a:p>
        </p:txBody>
      </p:sp>
    </p:spTree>
    <p:extLst>
      <p:ext uri="{BB962C8B-B14F-4D97-AF65-F5344CB8AC3E}">
        <p14:creationId xmlns:p14="http://schemas.microsoft.com/office/powerpoint/2010/main" val="267675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09837B-E9A5-6042-8065-84CCAB8AACD5}"/>
              </a:ext>
            </a:extLst>
          </p:cNvPr>
          <p:cNvSpPr txBox="1"/>
          <p:nvPr/>
        </p:nvSpPr>
        <p:spPr>
          <a:xfrm>
            <a:off x="1306616" y="977594"/>
            <a:ext cx="2459841" cy="369332"/>
          </a:xfrm>
          <a:prstGeom prst="rect">
            <a:avLst/>
          </a:prstGeom>
          <a:noFill/>
        </p:spPr>
        <p:txBody>
          <a:bodyPr wrap="none" rtlCol="0">
            <a:spAutoFit/>
          </a:bodyPr>
          <a:lstStyle/>
          <a:p>
            <a:r>
              <a:rPr lang="en-US" dirty="0"/>
              <a:t>Supplementary analysis:</a:t>
            </a:r>
          </a:p>
        </p:txBody>
      </p:sp>
      <p:graphicFrame>
        <p:nvGraphicFramePr>
          <p:cNvPr id="3" name="Table 3">
            <a:extLst>
              <a:ext uri="{FF2B5EF4-FFF2-40B4-BE49-F238E27FC236}">
                <a16:creationId xmlns:a16="http://schemas.microsoft.com/office/drawing/2014/main" id="{242E07B7-7362-5D48-97EB-D13412089A22}"/>
              </a:ext>
            </a:extLst>
          </p:cNvPr>
          <p:cNvGraphicFramePr>
            <a:graphicFrameLocks noGrp="1"/>
          </p:cNvGraphicFramePr>
          <p:nvPr>
            <p:extLst>
              <p:ext uri="{D42A27DB-BD31-4B8C-83A1-F6EECF244321}">
                <p14:modId xmlns:p14="http://schemas.microsoft.com/office/powerpoint/2010/main" val="3176332792"/>
              </p:ext>
            </p:extLst>
          </p:nvPr>
        </p:nvGraphicFramePr>
        <p:xfrm>
          <a:off x="1400630" y="1623180"/>
          <a:ext cx="2365827" cy="3235960"/>
        </p:xfrm>
        <a:graphic>
          <a:graphicData uri="http://schemas.openxmlformats.org/drawingml/2006/table">
            <a:tbl>
              <a:tblPr firstRow="1" bandRow="1">
                <a:tableStyleId>{5C22544A-7EE6-4342-B048-85BDC9FD1C3A}</a:tableStyleId>
              </a:tblPr>
              <a:tblGrid>
                <a:gridCol w="788609">
                  <a:extLst>
                    <a:ext uri="{9D8B030D-6E8A-4147-A177-3AD203B41FA5}">
                      <a16:colId xmlns:a16="http://schemas.microsoft.com/office/drawing/2014/main" val="2340489832"/>
                    </a:ext>
                  </a:extLst>
                </a:gridCol>
                <a:gridCol w="788609">
                  <a:extLst>
                    <a:ext uri="{9D8B030D-6E8A-4147-A177-3AD203B41FA5}">
                      <a16:colId xmlns:a16="http://schemas.microsoft.com/office/drawing/2014/main" val="2668004945"/>
                    </a:ext>
                  </a:extLst>
                </a:gridCol>
                <a:gridCol w="788609">
                  <a:extLst>
                    <a:ext uri="{9D8B030D-6E8A-4147-A177-3AD203B41FA5}">
                      <a16:colId xmlns:a16="http://schemas.microsoft.com/office/drawing/2014/main" val="3477758647"/>
                    </a:ext>
                  </a:extLst>
                </a:gridCol>
              </a:tblGrid>
              <a:tr h="370840">
                <a:tc>
                  <a:txBody>
                    <a:bodyPr/>
                    <a:lstStyle/>
                    <a:p>
                      <a:pPr algn="ctr"/>
                      <a:r>
                        <a:rPr lang="en-US" dirty="0"/>
                        <a:t>Time</a:t>
                      </a:r>
                    </a:p>
                  </a:txBody>
                  <a:tcPr/>
                </a:tc>
                <a:tc>
                  <a:txBody>
                    <a:bodyPr/>
                    <a:lstStyle/>
                    <a:p>
                      <a:pPr algn="ctr"/>
                      <a:r>
                        <a:rPr lang="en-US" dirty="0" err="1"/>
                        <a:t>Beh</a:t>
                      </a:r>
                      <a:endParaRPr lang="en-US" dirty="0"/>
                    </a:p>
                    <a:p>
                      <a:pPr algn="ctr"/>
                      <a:r>
                        <a:rPr lang="en-US" dirty="0"/>
                        <a:t>Val</a:t>
                      </a:r>
                    </a:p>
                  </a:txBody>
                  <a:tcPr/>
                </a:tc>
                <a:tc>
                  <a:txBody>
                    <a:bodyPr/>
                    <a:lstStyle/>
                    <a:p>
                      <a:pPr algn="ctr"/>
                      <a:r>
                        <a:rPr lang="en-US" dirty="0" err="1"/>
                        <a:t>Impr</a:t>
                      </a:r>
                      <a:endParaRPr lang="en-US" dirty="0"/>
                    </a:p>
                  </a:txBody>
                  <a:tcPr/>
                </a:tc>
                <a:extLst>
                  <a:ext uri="{0D108BD9-81ED-4DB2-BD59-A6C34878D82A}">
                    <a16:rowId xmlns:a16="http://schemas.microsoft.com/office/drawing/2014/main" val="2625633311"/>
                  </a:ext>
                </a:extLst>
              </a:tr>
              <a:tr h="370840">
                <a:tc>
                  <a:txBody>
                    <a:bodyPr/>
                    <a:lstStyle/>
                    <a:p>
                      <a:pPr algn="ctr"/>
                      <a:r>
                        <a:rPr lang="en-US" dirty="0"/>
                        <a:t>1</a:t>
                      </a:r>
                    </a:p>
                  </a:txBody>
                  <a:tcPr/>
                </a:tc>
                <a:tc>
                  <a:txBody>
                    <a:bodyPr/>
                    <a:lstStyle/>
                    <a:p>
                      <a:pPr algn="ctr"/>
                      <a:r>
                        <a:rPr lang="en-US" dirty="0"/>
                        <a:t>+</a:t>
                      </a:r>
                    </a:p>
                  </a:txBody>
                  <a:tcPr/>
                </a:tc>
                <a:tc>
                  <a:txBody>
                    <a:bodyPr/>
                    <a:lstStyle/>
                    <a:p>
                      <a:pPr algn="ctr"/>
                      <a:r>
                        <a:rPr lang="en-US" dirty="0"/>
                        <a:t>4</a:t>
                      </a:r>
                    </a:p>
                  </a:txBody>
                  <a:tcPr/>
                </a:tc>
                <a:extLst>
                  <a:ext uri="{0D108BD9-81ED-4DB2-BD59-A6C34878D82A}">
                    <a16:rowId xmlns:a16="http://schemas.microsoft.com/office/drawing/2014/main" val="3318443529"/>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4</a:t>
                      </a:r>
                    </a:p>
                  </a:txBody>
                  <a:tcPr/>
                </a:tc>
                <a:extLst>
                  <a:ext uri="{0D108BD9-81ED-4DB2-BD59-A6C34878D82A}">
                    <a16:rowId xmlns:a16="http://schemas.microsoft.com/office/drawing/2014/main" val="369983917"/>
                  </a:ext>
                </a:extLst>
              </a:tr>
              <a:tr h="370840">
                <a:tc>
                  <a:txBody>
                    <a:bodyPr/>
                    <a:lstStyle/>
                    <a:p>
                      <a:pPr algn="ctr"/>
                      <a:r>
                        <a:rPr lang="en-US" dirty="0"/>
                        <a:t>3</a:t>
                      </a:r>
                    </a:p>
                  </a:txBody>
                  <a:tcPr/>
                </a:tc>
                <a:tc>
                  <a:txBody>
                    <a:bodyPr/>
                    <a:lstStyle/>
                    <a:p>
                      <a:pPr algn="ctr"/>
                      <a:r>
                        <a:rPr lang="en-US" dirty="0"/>
                        <a:t>0</a:t>
                      </a:r>
                    </a:p>
                  </a:txBody>
                  <a:tcPr/>
                </a:tc>
                <a:tc>
                  <a:txBody>
                    <a:bodyPr/>
                    <a:lstStyle/>
                    <a:p>
                      <a:pPr algn="ctr"/>
                      <a:r>
                        <a:rPr lang="en-US" dirty="0"/>
                        <a:t>4</a:t>
                      </a:r>
                    </a:p>
                  </a:txBody>
                  <a:tcPr/>
                </a:tc>
                <a:extLst>
                  <a:ext uri="{0D108BD9-81ED-4DB2-BD59-A6C34878D82A}">
                    <a16:rowId xmlns:a16="http://schemas.microsoft.com/office/drawing/2014/main" val="3111459771"/>
                  </a:ext>
                </a:extLst>
              </a:tr>
              <a:tr h="370840">
                <a:tc>
                  <a:txBody>
                    <a:bodyPr/>
                    <a:lstStyle/>
                    <a:p>
                      <a:pPr algn="ctr"/>
                      <a:r>
                        <a:rPr lang="en-US" dirty="0"/>
                        <a:t>4</a:t>
                      </a:r>
                    </a:p>
                  </a:txBody>
                  <a:tcPr/>
                </a:tc>
                <a:tc>
                  <a:txBody>
                    <a:bodyPr/>
                    <a:lstStyle/>
                    <a:p>
                      <a:pPr algn="ctr"/>
                      <a:r>
                        <a:rPr lang="en-US" dirty="0"/>
                        <a:t>-</a:t>
                      </a:r>
                    </a:p>
                  </a:txBody>
                  <a:tcPr/>
                </a:tc>
                <a:tc>
                  <a:txBody>
                    <a:bodyPr/>
                    <a:lstStyle/>
                    <a:p>
                      <a:pPr algn="ctr"/>
                      <a:r>
                        <a:rPr lang="en-US" dirty="0"/>
                        <a:t>3.7</a:t>
                      </a:r>
                    </a:p>
                  </a:txBody>
                  <a:tcPr/>
                </a:tc>
                <a:extLst>
                  <a:ext uri="{0D108BD9-81ED-4DB2-BD59-A6C34878D82A}">
                    <a16:rowId xmlns:a16="http://schemas.microsoft.com/office/drawing/2014/main" val="1387542806"/>
                  </a:ext>
                </a:extLst>
              </a:tr>
              <a:tr h="370840">
                <a:tc>
                  <a:txBody>
                    <a:bodyPr/>
                    <a:lstStyle/>
                    <a:p>
                      <a:pPr algn="ctr"/>
                      <a:r>
                        <a:rPr lang="en-US" dirty="0"/>
                        <a:t>5</a:t>
                      </a:r>
                    </a:p>
                  </a:txBody>
                  <a:tcPr/>
                </a:tc>
                <a:tc>
                  <a:txBody>
                    <a:bodyPr/>
                    <a:lstStyle/>
                    <a:p>
                      <a:pPr algn="ctr"/>
                      <a:r>
                        <a:rPr lang="en-US" dirty="0"/>
                        <a:t>-</a:t>
                      </a:r>
                    </a:p>
                  </a:txBody>
                  <a:tcPr/>
                </a:tc>
                <a:tc>
                  <a:txBody>
                    <a:bodyPr/>
                    <a:lstStyle/>
                    <a:p>
                      <a:pPr algn="ctr"/>
                      <a:r>
                        <a:rPr lang="en-US" dirty="0"/>
                        <a:t>3.4</a:t>
                      </a:r>
                    </a:p>
                  </a:txBody>
                  <a:tcPr/>
                </a:tc>
                <a:extLst>
                  <a:ext uri="{0D108BD9-81ED-4DB2-BD59-A6C34878D82A}">
                    <a16:rowId xmlns:a16="http://schemas.microsoft.com/office/drawing/2014/main" val="225831923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008986617"/>
                  </a:ext>
                </a:extLst>
              </a:tr>
              <a:tr h="370840">
                <a:tc>
                  <a:txBody>
                    <a:bodyPr/>
                    <a:lstStyle/>
                    <a:p>
                      <a:pPr algn="ctr"/>
                      <a:r>
                        <a:rPr lang="en-US" dirty="0"/>
                        <a:t>40</a:t>
                      </a:r>
                    </a:p>
                  </a:txBody>
                  <a:tcPr/>
                </a:tc>
                <a:tc>
                  <a:txBody>
                    <a:bodyPr/>
                    <a:lstStyle/>
                    <a:p>
                      <a:pPr algn="ctr"/>
                      <a:r>
                        <a:rPr lang="en-US" dirty="0"/>
                        <a:t>-</a:t>
                      </a:r>
                    </a:p>
                  </a:txBody>
                  <a:tcPr/>
                </a:tc>
                <a:tc>
                  <a:txBody>
                    <a:bodyPr/>
                    <a:lstStyle/>
                    <a:p>
                      <a:pPr algn="ctr"/>
                      <a:r>
                        <a:rPr lang="en-US" dirty="0"/>
                        <a:t>5.2</a:t>
                      </a:r>
                    </a:p>
                  </a:txBody>
                  <a:tcPr/>
                </a:tc>
                <a:extLst>
                  <a:ext uri="{0D108BD9-81ED-4DB2-BD59-A6C34878D82A}">
                    <a16:rowId xmlns:a16="http://schemas.microsoft.com/office/drawing/2014/main" val="2698690828"/>
                  </a:ext>
                </a:extLst>
              </a:tr>
            </a:tbl>
          </a:graphicData>
        </a:graphic>
      </p:graphicFrame>
      <p:cxnSp>
        <p:nvCxnSpPr>
          <p:cNvPr id="5" name="Straight Arrow Connector 4">
            <a:extLst>
              <a:ext uri="{FF2B5EF4-FFF2-40B4-BE49-F238E27FC236}">
                <a16:creationId xmlns:a16="http://schemas.microsoft.com/office/drawing/2014/main" id="{C95B10CC-C931-8C4E-B1C0-00B307BBF003}"/>
              </a:ext>
            </a:extLst>
          </p:cNvPr>
          <p:cNvCxnSpPr/>
          <p:nvPr/>
        </p:nvCxnSpPr>
        <p:spPr>
          <a:xfrm>
            <a:off x="2721429" y="2481943"/>
            <a:ext cx="348342" cy="21009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E11A78-5913-BB4B-920C-ECF0EDCCF65B}"/>
              </a:ext>
            </a:extLst>
          </p:cNvPr>
          <p:cNvSpPr txBox="1"/>
          <p:nvPr/>
        </p:nvSpPr>
        <p:spPr>
          <a:xfrm>
            <a:off x="4898571" y="1643743"/>
            <a:ext cx="4735286" cy="923330"/>
          </a:xfrm>
          <a:prstGeom prst="rect">
            <a:avLst/>
          </a:prstGeom>
          <a:noFill/>
        </p:spPr>
        <p:txBody>
          <a:bodyPr wrap="square" rtlCol="0">
            <a:spAutoFit/>
          </a:bodyPr>
          <a:lstStyle/>
          <a:p>
            <a:r>
              <a:rPr lang="en-US" dirty="0"/>
              <a:t>Do people anchor on the initial </a:t>
            </a:r>
            <a:r>
              <a:rPr lang="en-US" dirty="0" err="1"/>
              <a:t>behaviour</a:t>
            </a:r>
            <a:r>
              <a:rPr lang="en-US" dirty="0"/>
              <a:t> they see and that carries through their impression? </a:t>
            </a:r>
          </a:p>
          <a:p>
            <a:r>
              <a:rPr lang="en-US" dirty="0"/>
              <a:t>If so, does that differ for M (-) vs F (+) targets?</a:t>
            </a:r>
          </a:p>
        </p:txBody>
      </p:sp>
      <p:sp>
        <p:nvSpPr>
          <p:cNvPr id="7" name="TextBox 6">
            <a:extLst>
              <a:ext uri="{FF2B5EF4-FFF2-40B4-BE49-F238E27FC236}">
                <a16:creationId xmlns:a16="http://schemas.microsoft.com/office/drawing/2014/main" id="{7016813E-B0E2-FE45-AABB-3E2E637CF291}"/>
              </a:ext>
            </a:extLst>
          </p:cNvPr>
          <p:cNvSpPr txBox="1"/>
          <p:nvPr/>
        </p:nvSpPr>
        <p:spPr>
          <a:xfrm>
            <a:off x="4898571" y="3241160"/>
            <a:ext cx="6959598" cy="1754326"/>
          </a:xfrm>
          <a:prstGeom prst="rect">
            <a:avLst/>
          </a:prstGeom>
          <a:noFill/>
        </p:spPr>
        <p:txBody>
          <a:bodyPr wrap="none" rtlCol="0">
            <a:spAutoFit/>
          </a:bodyPr>
          <a:lstStyle/>
          <a:p>
            <a:r>
              <a:rPr lang="en-US" dirty="0"/>
              <a:t>IMPR</a:t>
            </a:r>
            <a:r>
              <a:rPr lang="en-US" baseline="-25000" dirty="0"/>
              <a:t>T40</a:t>
            </a:r>
            <a:r>
              <a:rPr lang="en-US" dirty="0"/>
              <a:t> = Gender*BehVal</a:t>
            </a:r>
            <a:r>
              <a:rPr lang="en-US" baseline="-25000" dirty="0"/>
              <a:t>T1</a:t>
            </a:r>
            <a:r>
              <a:rPr lang="en-US" dirty="0"/>
              <a:t>: </a:t>
            </a:r>
          </a:p>
          <a:p>
            <a:r>
              <a:rPr lang="en-US" dirty="0"/>
              <a:t>b = .27, </a:t>
            </a:r>
            <a:r>
              <a:rPr lang="en-US" i="1" dirty="0"/>
              <a:t>F</a:t>
            </a:r>
            <a:r>
              <a:rPr lang="en-US" dirty="0"/>
              <a:t>(1, 199) = 3.09, </a:t>
            </a:r>
            <a:r>
              <a:rPr lang="en-US" i="1" dirty="0"/>
              <a:t>p</a:t>
            </a:r>
            <a:r>
              <a:rPr lang="en-US" dirty="0"/>
              <a:t> = .080</a:t>
            </a:r>
          </a:p>
          <a:p>
            <a:endParaRPr lang="en-US" dirty="0"/>
          </a:p>
          <a:p>
            <a:endParaRPr lang="en-US" dirty="0"/>
          </a:p>
          <a:p>
            <a:r>
              <a:rPr lang="en-US" dirty="0"/>
              <a:t>Perceivers are somewhat more likely to anchor their final impression on </a:t>
            </a:r>
          </a:p>
          <a:p>
            <a:r>
              <a:rPr lang="en-US" dirty="0"/>
              <a:t>the first </a:t>
            </a:r>
            <a:r>
              <a:rPr lang="en-US" dirty="0" err="1"/>
              <a:t>behaviour</a:t>
            </a:r>
            <a:r>
              <a:rPr lang="en-US" dirty="0"/>
              <a:t> they saw for female, vs. male, targets.</a:t>
            </a:r>
          </a:p>
        </p:txBody>
      </p:sp>
    </p:spTree>
    <p:extLst>
      <p:ext uri="{BB962C8B-B14F-4D97-AF65-F5344CB8AC3E}">
        <p14:creationId xmlns:p14="http://schemas.microsoft.com/office/powerpoint/2010/main" val="171318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AC0CBBA-A0DE-B540-8A43-F2FFA329D65C}"/>
              </a:ext>
            </a:extLst>
          </p:cNvPr>
          <p:cNvPicPr>
            <a:picLocks noChangeAspect="1"/>
          </p:cNvPicPr>
          <p:nvPr/>
        </p:nvPicPr>
        <p:blipFill>
          <a:blip r:embed="rId3"/>
          <a:stretch>
            <a:fillRect/>
          </a:stretch>
        </p:blipFill>
        <p:spPr>
          <a:xfrm>
            <a:off x="1117604" y="298073"/>
            <a:ext cx="8321571" cy="5945418"/>
          </a:xfrm>
          <a:prstGeom prst="rect">
            <a:avLst/>
          </a:prstGeom>
        </p:spPr>
      </p:pic>
    </p:spTree>
    <p:extLst>
      <p:ext uri="{BB962C8B-B14F-4D97-AF65-F5344CB8AC3E}">
        <p14:creationId xmlns:p14="http://schemas.microsoft.com/office/powerpoint/2010/main" val="55964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AC0CBBA-A0DE-B540-8A43-F2FFA329D65C}"/>
              </a:ext>
            </a:extLst>
          </p:cNvPr>
          <p:cNvPicPr>
            <a:picLocks noChangeAspect="1"/>
          </p:cNvPicPr>
          <p:nvPr/>
        </p:nvPicPr>
        <p:blipFill>
          <a:blip r:embed="rId3"/>
          <a:stretch>
            <a:fillRect/>
          </a:stretch>
        </p:blipFill>
        <p:spPr>
          <a:xfrm>
            <a:off x="1117604" y="298073"/>
            <a:ext cx="8321571" cy="5945418"/>
          </a:xfrm>
          <a:prstGeom prst="rect">
            <a:avLst/>
          </a:prstGeom>
        </p:spPr>
      </p:pic>
      <p:pic>
        <p:nvPicPr>
          <p:cNvPr id="4" name="Picture 3" descr="Chart, line chart&#10;&#10;Description automatically generated">
            <a:extLst>
              <a:ext uri="{FF2B5EF4-FFF2-40B4-BE49-F238E27FC236}">
                <a16:creationId xmlns:a16="http://schemas.microsoft.com/office/drawing/2014/main" id="{642DDA32-6A70-0542-944C-608E0EA258BB}"/>
              </a:ext>
            </a:extLst>
          </p:cNvPr>
          <p:cNvPicPr>
            <a:picLocks noChangeAspect="1"/>
          </p:cNvPicPr>
          <p:nvPr/>
        </p:nvPicPr>
        <p:blipFill>
          <a:blip r:embed="rId4"/>
          <a:stretch>
            <a:fillRect/>
          </a:stretch>
        </p:blipFill>
        <p:spPr>
          <a:xfrm>
            <a:off x="1117604" y="298073"/>
            <a:ext cx="8321571" cy="5945418"/>
          </a:xfrm>
          <a:prstGeom prst="rect">
            <a:avLst/>
          </a:prstGeom>
        </p:spPr>
      </p:pic>
    </p:spTree>
    <p:extLst>
      <p:ext uri="{BB962C8B-B14F-4D97-AF65-F5344CB8AC3E}">
        <p14:creationId xmlns:p14="http://schemas.microsoft.com/office/powerpoint/2010/main" val="2247024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29D65508-7388-BF4B-B928-11F8127D1801}"/>
              </a:ext>
            </a:extLst>
          </p:cNvPr>
          <p:cNvPicPr>
            <a:picLocks noChangeAspect="1"/>
          </p:cNvPicPr>
          <p:nvPr/>
        </p:nvPicPr>
        <p:blipFill>
          <a:blip r:embed="rId3"/>
          <a:stretch>
            <a:fillRect/>
          </a:stretch>
        </p:blipFill>
        <p:spPr>
          <a:xfrm>
            <a:off x="1117604" y="298073"/>
            <a:ext cx="8321571" cy="5945418"/>
          </a:xfrm>
          <a:prstGeom prst="rect">
            <a:avLst/>
          </a:prstGeom>
        </p:spPr>
      </p:pic>
    </p:spTree>
    <p:extLst>
      <p:ext uri="{BB962C8B-B14F-4D97-AF65-F5344CB8AC3E}">
        <p14:creationId xmlns:p14="http://schemas.microsoft.com/office/powerpoint/2010/main" val="334051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E131-7691-9340-91D3-251F5770A5D9}"/>
              </a:ext>
            </a:extLst>
          </p:cNvPr>
          <p:cNvSpPr>
            <a:spLocks noGrp="1"/>
          </p:cNvSpPr>
          <p:nvPr>
            <p:ph type="title"/>
          </p:nvPr>
        </p:nvSpPr>
        <p:spPr/>
        <p:txBody>
          <a:bodyPr/>
          <a:lstStyle/>
          <a:p>
            <a:r>
              <a:rPr lang="en-US" dirty="0"/>
              <a:t>Women in leadership</a:t>
            </a:r>
          </a:p>
        </p:txBody>
      </p:sp>
      <p:sp>
        <p:nvSpPr>
          <p:cNvPr id="3" name="Content Placeholder 2">
            <a:extLst>
              <a:ext uri="{FF2B5EF4-FFF2-40B4-BE49-F238E27FC236}">
                <a16:creationId xmlns:a16="http://schemas.microsoft.com/office/drawing/2014/main" id="{D557C288-A8FF-B248-A1B4-E344AEE210D3}"/>
              </a:ext>
            </a:extLst>
          </p:cNvPr>
          <p:cNvSpPr>
            <a:spLocks noGrp="1"/>
          </p:cNvSpPr>
          <p:nvPr>
            <p:ph idx="1"/>
          </p:nvPr>
        </p:nvSpPr>
        <p:spPr>
          <a:xfrm>
            <a:off x="838200" y="1404730"/>
            <a:ext cx="10515600" cy="5579165"/>
          </a:xfrm>
        </p:spPr>
        <p:txBody>
          <a:bodyPr>
            <a:normAutofit/>
          </a:bodyPr>
          <a:lstStyle/>
          <a:p>
            <a:r>
              <a:rPr lang="en-US" sz="1800" dirty="0"/>
              <a:t>Potential or actual female (vs. male) leaders are experience </a:t>
            </a:r>
            <a:r>
              <a:rPr lang="en-US" sz="1800" dirty="0">
                <a:solidFill>
                  <a:srgbClr val="FF0000"/>
                </a:solidFill>
              </a:rPr>
              <a:t>backlash</a:t>
            </a:r>
            <a:r>
              <a:rPr lang="en-US" sz="1800" dirty="0"/>
              <a:t> due to:</a:t>
            </a:r>
          </a:p>
          <a:p>
            <a:pPr lvl="1"/>
            <a:r>
              <a:rPr lang="en-US" sz="1800" dirty="0"/>
              <a:t>Cultural mismatch between female gender role (i.e., communal qualities) and demands of leadership position (i.e., agentic qualities) (Role Incongruity Theory; </a:t>
            </a:r>
            <a:r>
              <a:rPr lang="en-US" sz="1800" dirty="0" err="1"/>
              <a:t>Eagly</a:t>
            </a:r>
            <a:r>
              <a:rPr lang="en-US" sz="1800" dirty="0"/>
              <a:t> &amp; Karau, 2002) </a:t>
            </a:r>
          </a:p>
          <a:p>
            <a:pPr lvl="1"/>
            <a:r>
              <a:rPr lang="en-US" sz="1800" dirty="0"/>
              <a:t>Cultural masculinity of leader stereotypes (Think-Manager-Think-Male; Koenig, </a:t>
            </a:r>
            <a:r>
              <a:rPr lang="en-US" sz="1800" dirty="0" err="1"/>
              <a:t>Eagly</a:t>
            </a:r>
            <a:r>
              <a:rPr lang="en-US" sz="1800" dirty="0"/>
              <a:t>, Mitchell &amp; </a:t>
            </a:r>
            <a:r>
              <a:rPr lang="en-US" sz="1800" dirty="0" err="1"/>
              <a:t>Ristikari</a:t>
            </a:r>
            <a:r>
              <a:rPr lang="en-US" sz="1800" dirty="0"/>
              <a:t>, 2011)</a:t>
            </a:r>
          </a:p>
          <a:p>
            <a:r>
              <a:rPr lang="en-US" sz="1800" dirty="0"/>
              <a:t>Female (vs. male) leaders are more likely to face:</a:t>
            </a:r>
          </a:p>
          <a:p>
            <a:pPr lvl="1"/>
            <a:r>
              <a:rPr lang="en-US" sz="1800" dirty="0">
                <a:solidFill>
                  <a:srgbClr val="FF0000"/>
                </a:solidFill>
              </a:rPr>
              <a:t>Sabotage</a:t>
            </a:r>
            <a:r>
              <a:rPr lang="en-US" sz="1800" dirty="0"/>
              <a:t> (i.e., male dominance) (Rudman, Moss-</a:t>
            </a:r>
            <a:r>
              <a:rPr lang="en-US" sz="1800" dirty="0" err="1"/>
              <a:t>Racusin</a:t>
            </a:r>
            <a:r>
              <a:rPr lang="en-US" sz="1800" dirty="0"/>
              <a:t>, Phelan, &amp; </a:t>
            </a:r>
            <a:r>
              <a:rPr lang="en-US" sz="1800" dirty="0" err="1"/>
              <a:t>Nauts</a:t>
            </a:r>
            <a:r>
              <a:rPr lang="en-US" sz="1800" dirty="0"/>
              <a:t>, 2011). </a:t>
            </a:r>
          </a:p>
          <a:p>
            <a:pPr lvl="1"/>
            <a:r>
              <a:rPr lang="en-US" sz="1800" dirty="0"/>
              <a:t>Open and explicit </a:t>
            </a:r>
            <a:r>
              <a:rPr lang="en-US" sz="1800" dirty="0">
                <a:solidFill>
                  <a:srgbClr val="FF0000"/>
                </a:solidFill>
              </a:rPr>
              <a:t>criticism</a:t>
            </a:r>
            <a:r>
              <a:rPr lang="en-US" sz="1800" dirty="0"/>
              <a:t> (Ely, 1994) </a:t>
            </a:r>
          </a:p>
          <a:p>
            <a:pPr lvl="1"/>
            <a:r>
              <a:rPr lang="en-US" sz="1800" dirty="0">
                <a:solidFill>
                  <a:srgbClr val="FF0000"/>
                </a:solidFill>
              </a:rPr>
              <a:t>Undermining</a:t>
            </a:r>
            <a:r>
              <a:rPr lang="en-US" sz="1800" dirty="0"/>
              <a:t> by their subordinates (Heim, 1990)</a:t>
            </a:r>
          </a:p>
          <a:p>
            <a:r>
              <a:rPr lang="en-US" sz="1800" dirty="0"/>
              <a:t>Male leaders show only </a:t>
            </a:r>
            <a:r>
              <a:rPr lang="en-US" sz="1800" i="1" dirty="0"/>
              <a:t>small</a:t>
            </a:r>
            <a:r>
              <a:rPr lang="en-US" sz="1800" dirty="0"/>
              <a:t> advantage over female leaders in terms of </a:t>
            </a:r>
            <a:r>
              <a:rPr lang="en-US" sz="1800" dirty="0">
                <a:solidFill>
                  <a:srgbClr val="FF0000"/>
                </a:solidFill>
              </a:rPr>
              <a:t>evaluations</a:t>
            </a:r>
            <a:r>
              <a:rPr lang="en-US" sz="1800" dirty="0"/>
              <a:t>. The difference is exacerbated when female leaders:</a:t>
            </a:r>
          </a:p>
          <a:p>
            <a:pPr lvl="1"/>
            <a:r>
              <a:rPr lang="en-US" sz="1800" dirty="0"/>
              <a:t>Lead in stereotypically masculine leadership style (</a:t>
            </a:r>
            <a:r>
              <a:rPr lang="en-US" sz="1800" dirty="0" err="1"/>
              <a:t>Eagly</a:t>
            </a:r>
            <a:r>
              <a:rPr lang="en-US" sz="1800" dirty="0"/>
              <a:t> et al., 1992)</a:t>
            </a:r>
          </a:p>
          <a:p>
            <a:pPr lvl="1"/>
            <a:r>
              <a:rPr lang="en-US" sz="1800" dirty="0"/>
              <a:t>Exhibit anger (</a:t>
            </a:r>
            <a:r>
              <a:rPr lang="en-US" sz="1800" dirty="0" err="1"/>
              <a:t>Brescoll</a:t>
            </a:r>
            <a:r>
              <a:rPr lang="en-US" sz="1800" dirty="0"/>
              <a:t> &amp; </a:t>
            </a:r>
            <a:r>
              <a:rPr lang="en-US" sz="1800" dirty="0" err="1"/>
              <a:t>Uhlamnn</a:t>
            </a:r>
            <a:r>
              <a:rPr lang="en-US" sz="1800" dirty="0"/>
              <a:t>, 2008; Fischbach, </a:t>
            </a:r>
            <a:r>
              <a:rPr lang="en-US" sz="1800" dirty="0" err="1"/>
              <a:t>Lichetenthaler</a:t>
            </a:r>
            <a:r>
              <a:rPr lang="en-US" sz="1800" dirty="0"/>
              <a:t>, &amp;</a:t>
            </a:r>
            <a:r>
              <a:rPr lang="en-US" sz="1800" dirty="0" err="1"/>
              <a:t>Horstmann</a:t>
            </a:r>
            <a:r>
              <a:rPr lang="en-US" sz="1800" dirty="0"/>
              <a:t>, 2015)</a:t>
            </a:r>
          </a:p>
          <a:p>
            <a:pPr lvl="1"/>
            <a:r>
              <a:rPr lang="en-US" sz="1800" dirty="0"/>
              <a:t>Use intimidation strategies (</a:t>
            </a:r>
            <a:r>
              <a:rPr lang="en-US" sz="1800" dirty="0" err="1"/>
              <a:t>Bolino</a:t>
            </a:r>
            <a:r>
              <a:rPr lang="en-US" sz="1800" dirty="0"/>
              <a:t> &amp; Turley, 2003)</a:t>
            </a:r>
          </a:p>
          <a:p>
            <a:pPr lvl="1"/>
            <a:r>
              <a:rPr lang="en-US" sz="1800" dirty="0"/>
              <a:t>Deliver discipline (Atwater, Carey, &amp; Waldman, 2001)</a:t>
            </a:r>
          </a:p>
          <a:p>
            <a:pPr lvl="1"/>
            <a:r>
              <a:rPr lang="en-US" sz="1800" dirty="0"/>
              <a:t>Criticize </a:t>
            </a:r>
            <a:r>
              <a:rPr lang="en-US" sz="1800" dirty="0" err="1"/>
              <a:t>subrodinates</a:t>
            </a:r>
            <a:r>
              <a:rPr lang="en-US" sz="1800" dirty="0"/>
              <a:t> (Sinclair &amp; </a:t>
            </a:r>
            <a:r>
              <a:rPr lang="en-US" sz="1800" dirty="0" err="1"/>
              <a:t>Kunda</a:t>
            </a:r>
            <a:r>
              <a:rPr lang="en-US" sz="1800" dirty="0"/>
              <a:t>, 2000)</a:t>
            </a:r>
          </a:p>
          <a:p>
            <a:pPr lvl="1"/>
            <a:r>
              <a:rPr lang="en-US" sz="1800" dirty="0"/>
              <a:t>Are seen as insufficiently communal (Heilman &amp; </a:t>
            </a:r>
            <a:r>
              <a:rPr lang="en-US" sz="1800" dirty="0" err="1"/>
              <a:t>Okimoto</a:t>
            </a:r>
            <a:r>
              <a:rPr lang="en-US" sz="1800" dirty="0"/>
              <a:t>, 2007)</a:t>
            </a:r>
          </a:p>
          <a:p>
            <a:endParaRPr lang="en-US" sz="2400" dirty="0"/>
          </a:p>
        </p:txBody>
      </p:sp>
    </p:spTree>
    <p:extLst>
      <p:ext uri="{BB962C8B-B14F-4D97-AF65-F5344CB8AC3E}">
        <p14:creationId xmlns:p14="http://schemas.microsoft.com/office/powerpoint/2010/main" val="2469172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E66B6367-57B0-E548-9EA6-E11899CC1617}"/>
              </a:ext>
            </a:extLst>
          </p:cNvPr>
          <p:cNvPicPr>
            <a:picLocks noChangeAspect="1"/>
          </p:cNvPicPr>
          <p:nvPr/>
        </p:nvPicPr>
        <p:blipFill>
          <a:blip r:embed="rId3"/>
          <a:stretch>
            <a:fillRect/>
          </a:stretch>
        </p:blipFill>
        <p:spPr>
          <a:xfrm>
            <a:off x="1117604" y="298072"/>
            <a:ext cx="8321573" cy="5945419"/>
          </a:xfrm>
          <a:prstGeom prst="rect">
            <a:avLst/>
          </a:prstGeom>
        </p:spPr>
      </p:pic>
    </p:spTree>
    <p:extLst>
      <p:ext uri="{BB962C8B-B14F-4D97-AF65-F5344CB8AC3E}">
        <p14:creationId xmlns:p14="http://schemas.microsoft.com/office/powerpoint/2010/main" val="247088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B46591E-45DF-D748-AD88-FF829F1AAF66}"/>
              </a:ext>
            </a:extLst>
          </p:cNvPr>
          <p:cNvPicPr>
            <a:picLocks noChangeAspect="1"/>
          </p:cNvPicPr>
          <p:nvPr/>
        </p:nvPicPr>
        <p:blipFill>
          <a:blip r:embed="rId3"/>
          <a:stretch>
            <a:fillRect/>
          </a:stretch>
        </p:blipFill>
        <p:spPr>
          <a:xfrm>
            <a:off x="1117604" y="298071"/>
            <a:ext cx="8321574" cy="5945420"/>
          </a:xfrm>
          <a:prstGeom prst="rect">
            <a:avLst/>
          </a:prstGeom>
        </p:spPr>
      </p:pic>
    </p:spTree>
    <p:extLst>
      <p:ext uri="{BB962C8B-B14F-4D97-AF65-F5344CB8AC3E}">
        <p14:creationId xmlns:p14="http://schemas.microsoft.com/office/powerpoint/2010/main" val="3484443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76563A37-6D17-3347-9A5F-9836AA23DF1D}"/>
              </a:ext>
            </a:extLst>
          </p:cNvPr>
          <p:cNvPicPr>
            <a:picLocks noChangeAspect="1"/>
          </p:cNvPicPr>
          <p:nvPr/>
        </p:nvPicPr>
        <p:blipFill>
          <a:blip r:embed="rId3"/>
          <a:stretch>
            <a:fillRect/>
          </a:stretch>
        </p:blipFill>
        <p:spPr>
          <a:xfrm>
            <a:off x="1117604" y="298071"/>
            <a:ext cx="8321573" cy="5945420"/>
          </a:xfrm>
          <a:prstGeom prst="rect">
            <a:avLst/>
          </a:prstGeom>
        </p:spPr>
      </p:pic>
    </p:spTree>
    <p:extLst>
      <p:ext uri="{BB962C8B-B14F-4D97-AF65-F5344CB8AC3E}">
        <p14:creationId xmlns:p14="http://schemas.microsoft.com/office/powerpoint/2010/main" val="2793469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AA6B8-6EA1-2F43-A1FA-3632FE236FE7}"/>
              </a:ext>
            </a:extLst>
          </p:cNvPr>
          <p:cNvSpPr txBox="1"/>
          <p:nvPr/>
        </p:nvSpPr>
        <p:spPr>
          <a:xfrm>
            <a:off x="849086" y="794657"/>
            <a:ext cx="3060325" cy="369332"/>
          </a:xfrm>
          <a:prstGeom prst="rect">
            <a:avLst/>
          </a:prstGeom>
          <a:noFill/>
        </p:spPr>
        <p:txBody>
          <a:bodyPr wrap="none" rtlCol="0">
            <a:spAutoFit/>
          </a:bodyPr>
          <a:lstStyle/>
          <a:p>
            <a:r>
              <a:rPr lang="en-US" dirty="0"/>
              <a:t>Study 1: Student sample (Italy)</a:t>
            </a:r>
          </a:p>
        </p:txBody>
      </p:sp>
      <p:pic>
        <p:nvPicPr>
          <p:cNvPr id="8" name="Picture 7" descr="A picture containing screen, computer, computer, table&#10;&#10;Description automatically generated">
            <a:extLst>
              <a:ext uri="{FF2B5EF4-FFF2-40B4-BE49-F238E27FC236}">
                <a16:creationId xmlns:a16="http://schemas.microsoft.com/office/drawing/2014/main" id="{7A3B5A4A-D19D-764F-9002-81C10BE7B49F}"/>
              </a:ext>
            </a:extLst>
          </p:cNvPr>
          <p:cNvPicPr>
            <a:picLocks noChangeAspect="1"/>
          </p:cNvPicPr>
          <p:nvPr/>
        </p:nvPicPr>
        <p:blipFill>
          <a:blip r:embed="rId3"/>
          <a:stretch>
            <a:fillRect/>
          </a:stretch>
        </p:blipFill>
        <p:spPr>
          <a:xfrm>
            <a:off x="6592865" y="752104"/>
            <a:ext cx="2919717" cy="1954786"/>
          </a:xfrm>
          <a:prstGeom prst="rect">
            <a:avLst/>
          </a:prstGeom>
        </p:spPr>
      </p:pic>
      <p:sp>
        <p:nvSpPr>
          <p:cNvPr id="9" name="TextBox 8">
            <a:extLst>
              <a:ext uri="{FF2B5EF4-FFF2-40B4-BE49-F238E27FC236}">
                <a16:creationId xmlns:a16="http://schemas.microsoft.com/office/drawing/2014/main" id="{87E6DE2A-DA81-5D47-B4F9-384A6565F147}"/>
              </a:ext>
            </a:extLst>
          </p:cNvPr>
          <p:cNvSpPr txBox="1"/>
          <p:nvPr/>
        </p:nvSpPr>
        <p:spPr>
          <a:xfrm>
            <a:off x="5496546" y="5437557"/>
            <a:ext cx="4016036" cy="1384995"/>
          </a:xfrm>
          <a:prstGeom prst="rect">
            <a:avLst/>
          </a:prstGeom>
          <a:noFill/>
        </p:spPr>
        <p:txBody>
          <a:bodyPr wrap="none" rtlCol="0">
            <a:spAutoFit/>
          </a:bodyPr>
          <a:lstStyle/>
          <a:p>
            <a:r>
              <a:rPr lang="en-US" sz="1400" i="1" dirty="0"/>
              <a:t>x: previous impression (</a:t>
            </a:r>
            <a:r>
              <a:rPr lang="en-US" sz="1400" i="1" dirty="0" err="1"/>
              <a:t>impr</a:t>
            </a:r>
            <a:r>
              <a:rPr lang="en-US" sz="1400" i="1" dirty="0"/>
              <a:t>)</a:t>
            </a:r>
          </a:p>
          <a:p>
            <a:r>
              <a:rPr lang="en-US" sz="1400" i="1" dirty="0"/>
              <a:t>y: </a:t>
            </a:r>
            <a:r>
              <a:rPr lang="en-US" sz="1400" i="1" dirty="0" err="1"/>
              <a:t>behaviour</a:t>
            </a:r>
            <a:r>
              <a:rPr lang="en-US" sz="1400" i="1" dirty="0"/>
              <a:t> valence (</a:t>
            </a:r>
            <a:r>
              <a:rPr lang="en-US" sz="1400" i="1" dirty="0" err="1"/>
              <a:t>behval</a:t>
            </a:r>
            <a:r>
              <a:rPr lang="en-US" sz="1400" i="1" dirty="0"/>
              <a:t>)</a:t>
            </a:r>
          </a:p>
          <a:p>
            <a:r>
              <a:rPr lang="en-US" sz="1400" i="1" dirty="0"/>
              <a:t>z: interaction w/lagged </a:t>
            </a:r>
            <a:r>
              <a:rPr lang="en-US" sz="1400" i="1" dirty="0" err="1"/>
              <a:t>behaviour</a:t>
            </a:r>
            <a:r>
              <a:rPr lang="en-US" sz="1400" i="1" dirty="0"/>
              <a:t> valence (inter)</a:t>
            </a:r>
          </a:p>
          <a:p>
            <a:r>
              <a:rPr lang="en-US" sz="1400" i="1" dirty="0"/>
              <a:t>* = significant at p &lt; .05</a:t>
            </a:r>
          </a:p>
          <a:p>
            <a:r>
              <a:rPr lang="en-US" sz="1400" i="1" baseline="30000" dirty="0"/>
              <a:t>+ </a:t>
            </a:r>
            <a:r>
              <a:rPr lang="en-US" sz="1400" i="1" dirty="0"/>
              <a:t> = marginally significant</a:t>
            </a:r>
          </a:p>
          <a:p>
            <a:r>
              <a:rPr lang="en-US" sz="1400" i="1" dirty="0"/>
              <a:t>first * is parameter significance; ( ) for S/D difference</a:t>
            </a:r>
          </a:p>
        </p:txBody>
      </p:sp>
      <p:sp>
        <p:nvSpPr>
          <p:cNvPr id="10" name="TextBox 9">
            <a:extLst>
              <a:ext uri="{FF2B5EF4-FFF2-40B4-BE49-F238E27FC236}">
                <a16:creationId xmlns:a16="http://schemas.microsoft.com/office/drawing/2014/main" id="{01D2731E-EE9C-154C-92E4-0AE872F8D1D7}"/>
              </a:ext>
            </a:extLst>
          </p:cNvPr>
          <p:cNvSpPr txBox="1"/>
          <p:nvPr/>
        </p:nvSpPr>
        <p:spPr>
          <a:xfrm>
            <a:off x="338203" y="2379945"/>
            <a:ext cx="708912" cy="369332"/>
          </a:xfrm>
          <a:prstGeom prst="rect">
            <a:avLst/>
          </a:prstGeom>
          <a:noFill/>
        </p:spPr>
        <p:txBody>
          <a:bodyPr wrap="none" rtlCol="0">
            <a:spAutoFit/>
          </a:bodyPr>
          <a:lstStyle/>
          <a:p>
            <a:r>
              <a:rPr lang="en-US" dirty="0"/>
              <a:t>Sarah</a:t>
            </a:r>
          </a:p>
        </p:txBody>
      </p:sp>
      <p:sp>
        <p:nvSpPr>
          <p:cNvPr id="11" name="TextBox 10">
            <a:extLst>
              <a:ext uri="{FF2B5EF4-FFF2-40B4-BE49-F238E27FC236}">
                <a16:creationId xmlns:a16="http://schemas.microsoft.com/office/drawing/2014/main" id="{38C56AD5-0804-874A-90E9-4C64CE723224}"/>
              </a:ext>
            </a:extLst>
          </p:cNvPr>
          <p:cNvSpPr txBox="1"/>
          <p:nvPr/>
        </p:nvSpPr>
        <p:spPr>
          <a:xfrm>
            <a:off x="300625" y="5060516"/>
            <a:ext cx="713016" cy="369332"/>
          </a:xfrm>
          <a:prstGeom prst="rect">
            <a:avLst/>
          </a:prstGeom>
          <a:noFill/>
        </p:spPr>
        <p:txBody>
          <a:bodyPr wrap="none" rtlCol="0">
            <a:spAutoFit/>
          </a:bodyPr>
          <a:lstStyle/>
          <a:p>
            <a:r>
              <a:rPr lang="en-US" dirty="0"/>
              <a:t>David</a:t>
            </a:r>
          </a:p>
        </p:txBody>
      </p:sp>
      <p:sp>
        <p:nvSpPr>
          <p:cNvPr id="12" name="TextBox 11">
            <a:extLst>
              <a:ext uri="{FF2B5EF4-FFF2-40B4-BE49-F238E27FC236}">
                <a16:creationId xmlns:a16="http://schemas.microsoft.com/office/drawing/2014/main" id="{D739589E-A717-1A41-9817-9CAE053C0929}"/>
              </a:ext>
            </a:extLst>
          </p:cNvPr>
          <p:cNvSpPr txBox="1"/>
          <p:nvPr/>
        </p:nvSpPr>
        <p:spPr>
          <a:xfrm>
            <a:off x="7815645" y="798515"/>
            <a:ext cx="2833917" cy="369332"/>
          </a:xfrm>
          <a:prstGeom prst="rect">
            <a:avLst/>
          </a:prstGeom>
          <a:noFill/>
        </p:spPr>
        <p:txBody>
          <a:bodyPr wrap="none" rtlCol="0">
            <a:spAutoFit/>
          </a:bodyPr>
          <a:lstStyle/>
          <a:p>
            <a:r>
              <a:rPr lang="en-US" dirty="0"/>
              <a:t>Study 1: Prolific sample (UK)</a:t>
            </a:r>
          </a:p>
        </p:txBody>
      </p:sp>
      <p:pic>
        <p:nvPicPr>
          <p:cNvPr id="14" name="Picture 13" descr="A picture containing computer, computer, table&#10;&#10;Description automatically generated">
            <a:extLst>
              <a:ext uri="{FF2B5EF4-FFF2-40B4-BE49-F238E27FC236}">
                <a16:creationId xmlns:a16="http://schemas.microsoft.com/office/drawing/2014/main" id="{15C11397-117E-FF4E-96F1-3337F743BDCE}"/>
              </a:ext>
            </a:extLst>
          </p:cNvPr>
          <p:cNvPicPr>
            <a:picLocks noChangeAspect="1"/>
          </p:cNvPicPr>
          <p:nvPr/>
        </p:nvPicPr>
        <p:blipFill>
          <a:blip r:embed="rId4"/>
          <a:stretch>
            <a:fillRect/>
          </a:stretch>
        </p:blipFill>
        <p:spPr>
          <a:xfrm>
            <a:off x="6592865" y="3086251"/>
            <a:ext cx="3202488" cy="2144105"/>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D672B558-B242-4A49-B576-47978C26DC80}"/>
              </a:ext>
            </a:extLst>
          </p:cNvPr>
          <p:cNvPicPr>
            <a:picLocks noChangeAspect="1"/>
          </p:cNvPicPr>
          <p:nvPr/>
        </p:nvPicPr>
        <p:blipFill>
          <a:blip r:embed="rId5"/>
          <a:stretch>
            <a:fillRect/>
          </a:stretch>
        </p:blipFill>
        <p:spPr>
          <a:xfrm>
            <a:off x="1013641" y="3429000"/>
            <a:ext cx="2919717" cy="1954786"/>
          </a:xfrm>
          <a:prstGeom prst="rect">
            <a:avLst/>
          </a:prstGeom>
        </p:spPr>
      </p:pic>
      <p:pic>
        <p:nvPicPr>
          <p:cNvPr id="18" name="Picture 17" descr="A picture containing monitor, screen, computer&#10;&#10;Description automatically generated">
            <a:extLst>
              <a:ext uri="{FF2B5EF4-FFF2-40B4-BE49-F238E27FC236}">
                <a16:creationId xmlns:a16="http://schemas.microsoft.com/office/drawing/2014/main" id="{7CE21DB5-FB0F-2446-890F-B05D25FE3F5C}"/>
              </a:ext>
            </a:extLst>
          </p:cNvPr>
          <p:cNvPicPr>
            <a:picLocks noChangeAspect="1"/>
          </p:cNvPicPr>
          <p:nvPr/>
        </p:nvPicPr>
        <p:blipFill>
          <a:blip r:embed="rId6"/>
          <a:stretch>
            <a:fillRect/>
          </a:stretch>
        </p:blipFill>
        <p:spPr>
          <a:xfrm>
            <a:off x="1013642" y="752103"/>
            <a:ext cx="3142334" cy="2103831"/>
          </a:xfrm>
          <a:prstGeom prst="rect">
            <a:avLst/>
          </a:prstGeom>
        </p:spPr>
      </p:pic>
      <p:sp>
        <p:nvSpPr>
          <p:cNvPr id="19" name="TextBox 18">
            <a:extLst>
              <a:ext uri="{FF2B5EF4-FFF2-40B4-BE49-F238E27FC236}">
                <a16:creationId xmlns:a16="http://schemas.microsoft.com/office/drawing/2014/main" id="{1119C1BB-00E3-C441-BEF9-A9410AB297C2}"/>
              </a:ext>
            </a:extLst>
          </p:cNvPr>
          <p:cNvSpPr txBox="1"/>
          <p:nvPr/>
        </p:nvSpPr>
        <p:spPr>
          <a:xfrm>
            <a:off x="4212918" y="1364282"/>
            <a:ext cx="2379947" cy="1200329"/>
          </a:xfrm>
          <a:prstGeom prst="rect">
            <a:avLst/>
          </a:prstGeom>
          <a:noFill/>
        </p:spPr>
        <p:txBody>
          <a:bodyPr wrap="none" rtlCol="0">
            <a:spAutoFit/>
          </a:bodyPr>
          <a:lstStyle/>
          <a:p>
            <a:r>
              <a:rPr lang="en-US" dirty="0"/>
              <a:t>Mean </a:t>
            </a:r>
            <a:r>
              <a:rPr lang="en-US" dirty="0" err="1"/>
              <a:t>Impr</a:t>
            </a:r>
            <a:r>
              <a:rPr lang="en-US" dirty="0"/>
              <a:t>: .155*( )</a:t>
            </a:r>
          </a:p>
          <a:p>
            <a:r>
              <a:rPr lang="en-US" dirty="0" err="1"/>
              <a:t>impr</a:t>
            </a:r>
            <a:r>
              <a:rPr lang="en-US" dirty="0"/>
              <a:t>-&gt;</a:t>
            </a:r>
            <a:r>
              <a:rPr lang="en-US" dirty="0" err="1"/>
              <a:t>impr</a:t>
            </a:r>
            <a:r>
              <a:rPr lang="en-US" dirty="0"/>
              <a:t>: .305*(*)</a:t>
            </a:r>
          </a:p>
          <a:p>
            <a:r>
              <a:rPr lang="en-US" dirty="0" err="1"/>
              <a:t>behval</a:t>
            </a:r>
            <a:r>
              <a:rPr lang="en-US" dirty="0"/>
              <a:t>-&gt;</a:t>
            </a:r>
            <a:r>
              <a:rPr lang="en-US" dirty="0" err="1"/>
              <a:t>impr</a:t>
            </a:r>
            <a:r>
              <a:rPr lang="en-US" dirty="0"/>
              <a:t>: 1.406*( )</a:t>
            </a:r>
          </a:p>
          <a:p>
            <a:r>
              <a:rPr lang="en-US" dirty="0"/>
              <a:t>inter-&gt;</a:t>
            </a:r>
            <a:r>
              <a:rPr lang="en-US" dirty="0" err="1"/>
              <a:t>impr</a:t>
            </a:r>
            <a:r>
              <a:rPr lang="en-US" dirty="0"/>
              <a:t>: -.016*(*)</a:t>
            </a:r>
          </a:p>
        </p:txBody>
      </p:sp>
      <p:sp>
        <p:nvSpPr>
          <p:cNvPr id="20" name="TextBox 19">
            <a:extLst>
              <a:ext uri="{FF2B5EF4-FFF2-40B4-BE49-F238E27FC236}">
                <a16:creationId xmlns:a16="http://schemas.microsoft.com/office/drawing/2014/main" id="{44643B51-0362-4048-87B9-CE8BA483D897}"/>
              </a:ext>
            </a:extLst>
          </p:cNvPr>
          <p:cNvSpPr txBox="1"/>
          <p:nvPr/>
        </p:nvSpPr>
        <p:spPr>
          <a:xfrm>
            <a:off x="4212918" y="3882850"/>
            <a:ext cx="2379947" cy="1200329"/>
          </a:xfrm>
          <a:prstGeom prst="rect">
            <a:avLst/>
          </a:prstGeom>
          <a:noFill/>
        </p:spPr>
        <p:txBody>
          <a:bodyPr wrap="none" rtlCol="0">
            <a:spAutoFit/>
          </a:bodyPr>
          <a:lstStyle/>
          <a:p>
            <a:r>
              <a:rPr lang="en-US" dirty="0"/>
              <a:t>Mean </a:t>
            </a:r>
            <a:r>
              <a:rPr lang="en-US" dirty="0" err="1"/>
              <a:t>Impr</a:t>
            </a:r>
            <a:r>
              <a:rPr lang="en-US" dirty="0"/>
              <a:t>: .188*( )</a:t>
            </a:r>
          </a:p>
          <a:p>
            <a:r>
              <a:rPr lang="en-US" dirty="0" err="1"/>
              <a:t>impr</a:t>
            </a:r>
            <a:r>
              <a:rPr lang="en-US" dirty="0"/>
              <a:t>-&gt;</a:t>
            </a:r>
            <a:r>
              <a:rPr lang="en-US" dirty="0" err="1"/>
              <a:t>impr</a:t>
            </a:r>
            <a:r>
              <a:rPr lang="en-US" dirty="0"/>
              <a:t>: .209*(*)</a:t>
            </a:r>
          </a:p>
          <a:p>
            <a:r>
              <a:rPr lang="en-US" dirty="0" err="1"/>
              <a:t>behval</a:t>
            </a:r>
            <a:r>
              <a:rPr lang="en-US" dirty="0"/>
              <a:t>-&gt;</a:t>
            </a:r>
            <a:r>
              <a:rPr lang="en-US" dirty="0" err="1"/>
              <a:t>impr</a:t>
            </a:r>
            <a:r>
              <a:rPr lang="en-US" dirty="0"/>
              <a:t>: 1.520*( )</a:t>
            </a:r>
          </a:p>
          <a:p>
            <a:r>
              <a:rPr lang="en-US" dirty="0"/>
              <a:t>inter-&gt;</a:t>
            </a:r>
            <a:r>
              <a:rPr lang="en-US" dirty="0" err="1"/>
              <a:t>impr</a:t>
            </a:r>
            <a:r>
              <a:rPr lang="en-US" dirty="0"/>
              <a:t>: -.088*(*)</a:t>
            </a:r>
          </a:p>
        </p:txBody>
      </p:sp>
      <p:sp>
        <p:nvSpPr>
          <p:cNvPr id="21" name="TextBox 20">
            <a:extLst>
              <a:ext uri="{FF2B5EF4-FFF2-40B4-BE49-F238E27FC236}">
                <a16:creationId xmlns:a16="http://schemas.microsoft.com/office/drawing/2014/main" id="{9B564435-F016-9D4A-A44B-2C7EEAE0C677}"/>
              </a:ext>
            </a:extLst>
          </p:cNvPr>
          <p:cNvSpPr txBox="1"/>
          <p:nvPr/>
        </p:nvSpPr>
        <p:spPr>
          <a:xfrm>
            <a:off x="9569524" y="1364282"/>
            <a:ext cx="2403991" cy="1200329"/>
          </a:xfrm>
          <a:prstGeom prst="rect">
            <a:avLst/>
          </a:prstGeom>
          <a:noFill/>
        </p:spPr>
        <p:txBody>
          <a:bodyPr wrap="none" rtlCol="0">
            <a:spAutoFit/>
          </a:bodyPr>
          <a:lstStyle/>
          <a:p>
            <a:r>
              <a:rPr lang="en-US" dirty="0"/>
              <a:t>Mean </a:t>
            </a:r>
            <a:r>
              <a:rPr lang="en-US" dirty="0" err="1"/>
              <a:t>Impr</a:t>
            </a:r>
            <a:r>
              <a:rPr lang="en-US" dirty="0"/>
              <a:t>: .184*( )</a:t>
            </a:r>
          </a:p>
          <a:p>
            <a:r>
              <a:rPr lang="en-US" dirty="0" err="1"/>
              <a:t>impr</a:t>
            </a:r>
            <a:r>
              <a:rPr lang="en-US" dirty="0"/>
              <a:t>-&gt;</a:t>
            </a:r>
            <a:r>
              <a:rPr lang="en-US" dirty="0" err="1"/>
              <a:t>impr</a:t>
            </a:r>
            <a:r>
              <a:rPr lang="en-US" dirty="0"/>
              <a:t>: .374*(</a:t>
            </a:r>
            <a:r>
              <a:rPr lang="en-US" baseline="30000" dirty="0"/>
              <a:t>+</a:t>
            </a:r>
            <a:r>
              <a:rPr lang="en-US" dirty="0"/>
              <a:t>)</a:t>
            </a:r>
          </a:p>
          <a:p>
            <a:r>
              <a:rPr lang="en-US" dirty="0" err="1"/>
              <a:t>behval</a:t>
            </a:r>
            <a:r>
              <a:rPr lang="en-US" dirty="0"/>
              <a:t>-&gt;</a:t>
            </a:r>
            <a:r>
              <a:rPr lang="en-US" dirty="0" err="1"/>
              <a:t>impr</a:t>
            </a:r>
            <a:r>
              <a:rPr lang="en-US" dirty="0"/>
              <a:t>: 1.318*(</a:t>
            </a:r>
            <a:r>
              <a:rPr lang="en-US" baseline="30000" dirty="0"/>
              <a:t>+</a:t>
            </a:r>
            <a:r>
              <a:rPr lang="en-US" dirty="0"/>
              <a:t>)</a:t>
            </a:r>
          </a:p>
          <a:p>
            <a:r>
              <a:rPr lang="en-US" dirty="0"/>
              <a:t>inter-&gt;</a:t>
            </a:r>
            <a:r>
              <a:rPr lang="en-US" dirty="0" err="1"/>
              <a:t>impr</a:t>
            </a:r>
            <a:r>
              <a:rPr lang="en-US" dirty="0"/>
              <a:t>: .012 ( )</a:t>
            </a:r>
          </a:p>
        </p:txBody>
      </p:sp>
      <p:sp>
        <p:nvSpPr>
          <p:cNvPr id="22" name="TextBox 21">
            <a:extLst>
              <a:ext uri="{FF2B5EF4-FFF2-40B4-BE49-F238E27FC236}">
                <a16:creationId xmlns:a16="http://schemas.microsoft.com/office/drawing/2014/main" id="{C733FF74-271D-2143-AA4F-90390569CD72}"/>
              </a:ext>
            </a:extLst>
          </p:cNvPr>
          <p:cNvSpPr txBox="1"/>
          <p:nvPr/>
        </p:nvSpPr>
        <p:spPr>
          <a:xfrm>
            <a:off x="9569523" y="3806228"/>
            <a:ext cx="2403991" cy="1200329"/>
          </a:xfrm>
          <a:prstGeom prst="rect">
            <a:avLst/>
          </a:prstGeom>
          <a:noFill/>
        </p:spPr>
        <p:txBody>
          <a:bodyPr wrap="none" rtlCol="0">
            <a:spAutoFit/>
          </a:bodyPr>
          <a:lstStyle/>
          <a:p>
            <a:r>
              <a:rPr lang="en-US" dirty="0"/>
              <a:t>Mean </a:t>
            </a:r>
            <a:r>
              <a:rPr lang="en-US" dirty="0" err="1"/>
              <a:t>Impr</a:t>
            </a:r>
            <a:r>
              <a:rPr lang="en-US" dirty="0"/>
              <a:t>: -.088 (*)</a:t>
            </a:r>
          </a:p>
          <a:p>
            <a:r>
              <a:rPr lang="en-US" dirty="0" err="1"/>
              <a:t>impr</a:t>
            </a:r>
            <a:r>
              <a:rPr lang="en-US" dirty="0"/>
              <a:t>-&gt;</a:t>
            </a:r>
            <a:r>
              <a:rPr lang="en-US" dirty="0" err="1"/>
              <a:t>impr</a:t>
            </a:r>
            <a:r>
              <a:rPr lang="en-US" dirty="0"/>
              <a:t>: .286*(</a:t>
            </a:r>
            <a:r>
              <a:rPr lang="en-US" baseline="30000" dirty="0"/>
              <a:t>+</a:t>
            </a:r>
            <a:r>
              <a:rPr lang="en-US" dirty="0"/>
              <a:t>)</a:t>
            </a:r>
          </a:p>
          <a:p>
            <a:r>
              <a:rPr lang="en-US" dirty="0" err="1"/>
              <a:t>behval</a:t>
            </a:r>
            <a:r>
              <a:rPr lang="en-US" dirty="0"/>
              <a:t>-&gt;</a:t>
            </a:r>
            <a:r>
              <a:rPr lang="en-US" dirty="0" err="1"/>
              <a:t>impr</a:t>
            </a:r>
            <a:r>
              <a:rPr lang="en-US" dirty="0"/>
              <a:t>: 1.527*(</a:t>
            </a:r>
            <a:r>
              <a:rPr lang="en-US" baseline="30000" dirty="0"/>
              <a:t>+</a:t>
            </a:r>
            <a:r>
              <a:rPr lang="en-US" dirty="0"/>
              <a:t>)</a:t>
            </a:r>
          </a:p>
          <a:p>
            <a:r>
              <a:rPr lang="en-US" dirty="0"/>
              <a:t>inter-&gt;</a:t>
            </a:r>
            <a:r>
              <a:rPr lang="en-US" dirty="0" err="1"/>
              <a:t>impr</a:t>
            </a:r>
            <a:r>
              <a:rPr lang="en-US" dirty="0"/>
              <a:t>: .034</a:t>
            </a:r>
            <a:r>
              <a:rPr lang="en-US" baseline="30000" dirty="0"/>
              <a:t>+</a:t>
            </a:r>
            <a:r>
              <a:rPr lang="en-US" dirty="0"/>
              <a:t>( )</a:t>
            </a:r>
          </a:p>
        </p:txBody>
      </p:sp>
    </p:spTree>
    <p:extLst>
      <p:ext uri="{BB962C8B-B14F-4D97-AF65-F5344CB8AC3E}">
        <p14:creationId xmlns:p14="http://schemas.microsoft.com/office/powerpoint/2010/main" val="2387679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79BB-5FD7-5648-B7AD-46A73346BF3D}"/>
              </a:ext>
            </a:extLst>
          </p:cNvPr>
          <p:cNvSpPr>
            <a:spLocks noGrp="1"/>
          </p:cNvSpPr>
          <p:nvPr>
            <p:ph type="title"/>
          </p:nvPr>
        </p:nvSpPr>
        <p:spPr/>
        <p:txBody>
          <a:bodyPr/>
          <a:lstStyle/>
          <a:p>
            <a:r>
              <a:rPr lang="en-US" dirty="0"/>
              <a:t>What has been measured?</a:t>
            </a:r>
          </a:p>
        </p:txBody>
      </p:sp>
      <p:sp>
        <p:nvSpPr>
          <p:cNvPr id="3" name="Content Placeholder 2">
            <a:extLst>
              <a:ext uri="{FF2B5EF4-FFF2-40B4-BE49-F238E27FC236}">
                <a16:creationId xmlns:a16="http://schemas.microsoft.com/office/drawing/2014/main" id="{903B25E7-27F3-FB4C-B7F2-653406D9AC51}"/>
              </a:ext>
            </a:extLst>
          </p:cNvPr>
          <p:cNvSpPr>
            <a:spLocks noGrp="1"/>
          </p:cNvSpPr>
          <p:nvPr>
            <p:ph idx="1"/>
          </p:nvPr>
        </p:nvSpPr>
        <p:spPr/>
        <p:txBody>
          <a:bodyPr/>
          <a:lstStyle/>
          <a:p>
            <a:r>
              <a:rPr lang="en-US" dirty="0"/>
              <a:t>Nonverbal responses toward M/F leaders</a:t>
            </a:r>
          </a:p>
          <a:p>
            <a:r>
              <a:rPr lang="en-US" dirty="0"/>
              <a:t>Ratings: </a:t>
            </a:r>
          </a:p>
          <a:p>
            <a:pPr lvl="1"/>
            <a:r>
              <a:rPr lang="en-US" sz="2000" b="1" dirty="0"/>
              <a:t>Competence</a:t>
            </a:r>
            <a:r>
              <a:rPr lang="en-US" sz="2000" dirty="0"/>
              <a:t>: expertise, effort, productivity, general evaluation</a:t>
            </a:r>
          </a:p>
          <a:p>
            <a:pPr lvl="1"/>
            <a:r>
              <a:rPr lang="en-US" sz="2000" b="1" dirty="0"/>
              <a:t>Satisfaction with leader</a:t>
            </a:r>
            <a:r>
              <a:rPr lang="en-US" sz="2000" dirty="0"/>
              <a:t>: </a:t>
            </a:r>
            <a:r>
              <a:rPr lang="en-US" sz="2000" u="sng" dirty="0"/>
              <a:t>likability</a:t>
            </a:r>
            <a:r>
              <a:rPr lang="en-US" sz="2000" dirty="0"/>
              <a:t>, desire to work with leader, group cohesiveness</a:t>
            </a:r>
          </a:p>
          <a:p>
            <a:pPr lvl="1"/>
            <a:r>
              <a:rPr lang="en-US" sz="2000" b="1" dirty="0"/>
              <a:t>Leadership style</a:t>
            </a:r>
            <a:r>
              <a:rPr lang="en-US" sz="2000" dirty="0"/>
              <a:t>: interpersonal orientation, task orientation, potency, no style</a:t>
            </a:r>
          </a:p>
          <a:p>
            <a:pPr lvl="1"/>
            <a:r>
              <a:rPr lang="en-US" sz="2000" b="1" dirty="0"/>
              <a:t>Performance, Effectiveness</a:t>
            </a:r>
          </a:p>
          <a:p>
            <a:r>
              <a:rPr lang="en-US" dirty="0"/>
              <a:t>Performance appraisals in actual work settings</a:t>
            </a:r>
          </a:p>
        </p:txBody>
      </p:sp>
    </p:spTree>
    <p:extLst>
      <p:ext uri="{BB962C8B-B14F-4D97-AF65-F5344CB8AC3E}">
        <p14:creationId xmlns:p14="http://schemas.microsoft.com/office/powerpoint/2010/main" val="2197470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1111-96B7-6F4D-B694-999A4EB42724}"/>
              </a:ext>
            </a:extLst>
          </p:cNvPr>
          <p:cNvSpPr>
            <a:spLocks noGrp="1"/>
          </p:cNvSpPr>
          <p:nvPr>
            <p:ph type="title"/>
          </p:nvPr>
        </p:nvSpPr>
        <p:spPr/>
        <p:txBody>
          <a:bodyPr/>
          <a:lstStyle/>
          <a:p>
            <a:r>
              <a:rPr lang="en-US" dirty="0"/>
              <a:t>Prior studies – Study 1 (video study)</a:t>
            </a:r>
          </a:p>
        </p:txBody>
      </p:sp>
      <p:pic>
        <p:nvPicPr>
          <p:cNvPr id="4" name="Zero Dark Thirty Clip_ Kill Him For Me" descr="Zero Dark Thirty Clip_ Kill Him For Me">
            <a:hlinkClick r:id="" action="ppaction://media"/>
            <a:extLst>
              <a:ext uri="{FF2B5EF4-FFF2-40B4-BE49-F238E27FC236}">
                <a16:creationId xmlns:a16="http://schemas.microsoft.com/office/drawing/2014/main" id="{4831DBC6-6452-3B46-8A99-4E0E1C4595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838200" y="1931988"/>
            <a:ext cx="4079875" cy="2295525"/>
          </a:xfrm>
        </p:spPr>
      </p:pic>
      <p:pic>
        <p:nvPicPr>
          <p:cNvPr id="5" name="l.a. confidential" descr="l.a. confidential">
            <a:hlinkClick r:id="" action="ppaction://media"/>
            <a:extLst>
              <a:ext uri="{FF2B5EF4-FFF2-40B4-BE49-F238E27FC236}">
                <a16:creationId xmlns:a16="http://schemas.microsoft.com/office/drawing/2014/main" id="{518529AE-D8A7-A344-9506-182D8D86407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62675" y="2041630"/>
            <a:ext cx="5191125" cy="2076450"/>
          </a:xfrm>
          <a:prstGeom prst="rect">
            <a:avLst/>
          </a:prstGeom>
        </p:spPr>
      </p:pic>
      <p:sp>
        <p:nvSpPr>
          <p:cNvPr id="6" name="TextBox 5">
            <a:extLst>
              <a:ext uri="{FF2B5EF4-FFF2-40B4-BE49-F238E27FC236}">
                <a16:creationId xmlns:a16="http://schemas.microsoft.com/office/drawing/2014/main" id="{346BE48C-1EC3-6F43-834D-FE3511BA5D94}"/>
              </a:ext>
            </a:extLst>
          </p:cNvPr>
          <p:cNvSpPr txBox="1"/>
          <p:nvPr/>
        </p:nvSpPr>
        <p:spPr>
          <a:xfrm>
            <a:off x="726141" y="4894729"/>
            <a:ext cx="10515600" cy="1477328"/>
          </a:xfrm>
          <a:prstGeom prst="rect">
            <a:avLst/>
          </a:prstGeom>
          <a:noFill/>
        </p:spPr>
        <p:txBody>
          <a:bodyPr wrap="square" rtlCol="0">
            <a:spAutoFit/>
          </a:bodyPr>
          <a:lstStyle/>
          <a:p>
            <a:r>
              <a:rPr lang="en-US" dirty="0"/>
              <a:t>Control: Read scenario only</a:t>
            </a:r>
          </a:p>
          <a:p>
            <a:endParaRPr lang="en-US" dirty="0"/>
          </a:p>
          <a:p>
            <a:r>
              <a:rPr lang="en-US" dirty="0"/>
              <a:t>All conditions read scenario: Imagine that you got a new job. You are very excited about it  - it fits well with your skillset and your expertise, so you know you will do great. Your first morning in the office you meet your direct manager – Sarah (David). </a:t>
            </a:r>
          </a:p>
        </p:txBody>
      </p:sp>
    </p:spTree>
    <p:extLst>
      <p:ext uri="{BB962C8B-B14F-4D97-AF65-F5344CB8AC3E}">
        <p14:creationId xmlns:p14="http://schemas.microsoft.com/office/powerpoint/2010/main" val="92592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2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BB85-DA86-804D-AC9E-B204BE7C1FDD}"/>
              </a:ext>
            </a:extLst>
          </p:cNvPr>
          <p:cNvSpPr>
            <a:spLocks noGrp="1"/>
          </p:cNvSpPr>
          <p:nvPr>
            <p:ph type="title"/>
          </p:nvPr>
        </p:nvSpPr>
        <p:spPr/>
        <p:txBody>
          <a:bodyPr/>
          <a:lstStyle/>
          <a:p>
            <a:r>
              <a:rPr lang="en-US" dirty="0"/>
              <a:t>Measures</a:t>
            </a:r>
          </a:p>
        </p:txBody>
      </p:sp>
      <p:sp>
        <p:nvSpPr>
          <p:cNvPr id="4" name="Content Placeholder 3">
            <a:extLst>
              <a:ext uri="{FF2B5EF4-FFF2-40B4-BE49-F238E27FC236}">
                <a16:creationId xmlns:a16="http://schemas.microsoft.com/office/drawing/2014/main" id="{CB82A388-6519-C544-93D8-402A3671567B}"/>
              </a:ext>
            </a:extLst>
          </p:cNvPr>
          <p:cNvSpPr>
            <a:spLocks noGrp="1"/>
          </p:cNvSpPr>
          <p:nvPr>
            <p:ph sz="half" idx="1"/>
          </p:nvPr>
        </p:nvSpPr>
        <p:spPr/>
        <p:txBody>
          <a:bodyPr>
            <a:normAutofit/>
          </a:bodyPr>
          <a:lstStyle/>
          <a:p>
            <a:pPr marL="0" indent="0">
              <a:buNone/>
            </a:pPr>
            <a:r>
              <a:rPr lang="en-US" dirty="0"/>
              <a:t>Followership:</a:t>
            </a:r>
          </a:p>
          <a:p>
            <a:pPr lvl="0"/>
            <a:r>
              <a:rPr lang="en-US" sz="2000" dirty="0"/>
              <a:t>I fully trust this person would lead us in the best direction.</a:t>
            </a:r>
          </a:p>
          <a:p>
            <a:pPr lvl="0"/>
            <a:r>
              <a:rPr lang="en-US" sz="2000" dirty="0"/>
              <a:t>I am confident this person would do what is best for us.</a:t>
            </a:r>
          </a:p>
          <a:p>
            <a:pPr lvl="0"/>
            <a:r>
              <a:rPr lang="en-US" sz="2000" dirty="0"/>
              <a:t>I would be willing to drop everything if this person needed my help.</a:t>
            </a:r>
          </a:p>
          <a:p>
            <a:pPr lvl="0"/>
            <a:r>
              <a:rPr lang="en-US" sz="2000" dirty="0"/>
              <a:t>Even if I wasn’t sure about it myself, I would support whatever this person decided we should do.</a:t>
            </a:r>
          </a:p>
          <a:p>
            <a:pPr lvl="0"/>
            <a:r>
              <a:rPr lang="en-US" sz="2000" dirty="0"/>
              <a:t>This person knows better than I do.</a:t>
            </a:r>
          </a:p>
          <a:p>
            <a:pPr lvl="0"/>
            <a:r>
              <a:rPr lang="en-US" sz="2000" dirty="0"/>
              <a:t>I would willingly follow this person.</a:t>
            </a:r>
          </a:p>
          <a:p>
            <a:pPr marL="0" indent="0">
              <a:buNone/>
            </a:pPr>
            <a:endParaRPr lang="en-US" dirty="0"/>
          </a:p>
        </p:txBody>
      </p:sp>
      <p:sp>
        <p:nvSpPr>
          <p:cNvPr id="5" name="Content Placeholder 4">
            <a:extLst>
              <a:ext uri="{FF2B5EF4-FFF2-40B4-BE49-F238E27FC236}">
                <a16:creationId xmlns:a16="http://schemas.microsoft.com/office/drawing/2014/main" id="{738E04B7-A019-4D41-97A7-40FB33242E76}"/>
              </a:ext>
            </a:extLst>
          </p:cNvPr>
          <p:cNvSpPr>
            <a:spLocks noGrp="1"/>
          </p:cNvSpPr>
          <p:nvPr>
            <p:ph sz="half" idx="2"/>
          </p:nvPr>
        </p:nvSpPr>
        <p:spPr/>
        <p:txBody>
          <a:bodyPr>
            <a:normAutofit/>
          </a:bodyPr>
          <a:lstStyle/>
          <a:p>
            <a:r>
              <a:rPr lang="en-US" dirty="0"/>
              <a:t>“Active” following</a:t>
            </a:r>
          </a:p>
          <a:p>
            <a:r>
              <a:rPr lang="en-US" dirty="0"/>
              <a:t>“Passive” following</a:t>
            </a:r>
          </a:p>
          <a:p>
            <a:r>
              <a:rPr lang="en-US" dirty="0"/>
              <a:t>Trust</a:t>
            </a:r>
          </a:p>
          <a:p>
            <a:r>
              <a:rPr lang="en-US" dirty="0"/>
              <a:t>Trait ratings (warmth, competence)</a:t>
            </a:r>
          </a:p>
          <a:p>
            <a:r>
              <a:rPr lang="en-US" dirty="0"/>
              <a:t>Hostile, benevolent sexism</a:t>
            </a:r>
          </a:p>
          <a:p>
            <a:endParaRPr lang="en-US" dirty="0"/>
          </a:p>
        </p:txBody>
      </p:sp>
    </p:spTree>
    <p:extLst>
      <p:ext uri="{BB962C8B-B14F-4D97-AF65-F5344CB8AC3E}">
        <p14:creationId xmlns:p14="http://schemas.microsoft.com/office/powerpoint/2010/main" val="313813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8DEC9-AAF1-6A4A-88BE-9E00DF7AA614}"/>
              </a:ext>
            </a:extLst>
          </p:cNvPr>
          <p:cNvSpPr>
            <a:spLocks noGrp="1"/>
          </p:cNvSpPr>
          <p:nvPr>
            <p:ph type="title"/>
          </p:nvPr>
        </p:nvSpPr>
        <p:spPr/>
        <p:txBody>
          <a:bodyPr/>
          <a:lstStyle/>
          <a:p>
            <a:r>
              <a:rPr lang="en-US" dirty="0"/>
              <a:t>Some of the findings</a:t>
            </a:r>
          </a:p>
        </p:txBody>
      </p:sp>
      <p:sp>
        <p:nvSpPr>
          <p:cNvPr id="5" name="Content Placeholder 4">
            <a:extLst>
              <a:ext uri="{FF2B5EF4-FFF2-40B4-BE49-F238E27FC236}">
                <a16:creationId xmlns:a16="http://schemas.microsoft.com/office/drawing/2014/main" id="{54207D7B-B081-A24C-8576-7DE49BA4DA09}"/>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D0C916D1-304E-054B-A56C-0ED14162E454}"/>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1E4A7224-0479-3A4D-B350-FEBA49864021}"/>
              </a:ext>
            </a:extLst>
          </p:cNvPr>
          <p:cNvPicPr/>
          <p:nvPr/>
        </p:nvPicPr>
        <p:blipFill>
          <a:blip r:embed="rId3"/>
          <a:stretch>
            <a:fillRect/>
          </a:stretch>
        </p:blipFill>
        <p:spPr>
          <a:xfrm>
            <a:off x="685800" y="1637189"/>
            <a:ext cx="5486400" cy="4539774"/>
          </a:xfrm>
          <a:prstGeom prst="rect">
            <a:avLst/>
          </a:prstGeom>
        </p:spPr>
      </p:pic>
      <p:pic>
        <p:nvPicPr>
          <p:cNvPr id="8" name="Picture 7">
            <a:extLst>
              <a:ext uri="{FF2B5EF4-FFF2-40B4-BE49-F238E27FC236}">
                <a16:creationId xmlns:a16="http://schemas.microsoft.com/office/drawing/2014/main" id="{8AE98241-A671-B545-97C1-ED1129C65C11}"/>
              </a:ext>
            </a:extLst>
          </p:cNvPr>
          <p:cNvPicPr/>
          <p:nvPr/>
        </p:nvPicPr>
        <p:blipFill>
          <a:blip r:embed="rId4"/>
          <a:stretch>
            <a:fillRect/>
          </a:stretch>
        </p:blipFill>
        <p:spPr>
          <a:xfrm>
            <a:off x="6019800" y="1620203"/>
            <a:ext cx="5729377" cy="4539774"/>
          </a:xfrm>
          <a:prstGeom prst="rect">
            <a:avLst/>
          </a:prstGeom>
        </p:spPr>
      </p:pic>
      <p:sp>
        <p:nvSpPr>
          <p:cNvPr id="9" name="Donut 8">
            <a:extLst>
              <a:ext uri="{FF2B5EF4-FFF2-40B4-BE49-F238E27FC236}">
                <a16:creationId xmlns:a16="http://schemas.microsoft.com/office/drawing/2014/main" id="{E3EA4625-2B81-BF4D-B51C-DA14F8F2CE71}"/>
              </a:ext>
            </a:extLst>
          </p:cNvPr>
          <p:cNvSpPr/>
          <p:nvPr/>
        </p:nvSpPr>
        <p:spPr>
          <a:xfrm>
            <a:off x="3431969" y="1983179"/>
            <a:ext cx="391886" cy="1983179"/>
          </a:xfrm>
          <a:prstGeom prst="donut">
            <a:avLst>
              <a:gd name="adj" fmla="val 2902"/>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6ADB92C2-88FD-E546-9722-0A13FB548B03}"/>
              </a:ext>
            </a:extLst>
          </p:cNvPr>
          <p:cNvSpPr/>
          <p:nvPr/>
        </p:nvSpPr>
        <p:spPr>
          <a:xfrm>
            <a:off x="6878286" y="2018115"/>
            <a:ext cx="391886" cy="2850768"/>
          </a:xfrm>
          <a:prstGeom prst="donut">
            <a:avLst>
              <a:gd name="adj" fmla="val 2902"/>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4C080C36-78BD-D24A-A1C3-23D79C985863}"/>
              </a:ext>
            </a:extLst>
          </p:cNvPr>
          <p:cNvSpPr/>
          <p:nvPr/>
        </p:nvSpPr>
        <p:spPr>
          <a:xfrm>
            <a:off x="3728852" y="2171205"/>
            <a:ext cx="846612" cy="2697678"/>
          </a:xfrm>
          <a:prstGeom prst="donut">
            <a:avLst>
              <a:gd name="adj" fmla="val 2902"/>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2881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0" grpId="0" animBg="1"/>
      <p:bldP spid="10" grpId="1"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70A0-78FF-2D42-9F73-C5EA8F9365EA}"/>
              </a:ext>
            </a:extLst>
          </p:cNvPr>
          <p:cNvSpPr>
            <a:spLocks noGrp="1"/>
          </p:cNvSpPr>
          <p:nvPr>
            <p:ph type="title"/>
          </p:nvPr>
        </p:nvSpPr>
        <p:spPr/>
        <p:txBody>
          <a:bodyPr/>
          <a:lstStyle/>
          <a:p>
            <a:r>
              <a:rPr lang="en-US" dirty="0"/>
              <a:t>Study 2 – new control conditions</a:t>
            </a:r>
          </a:p>
        </p:txBody>
      </p:sp>
      <p:sp>
        <p:nvSpPr>
          <p:cNvPr id="3" name="Content Placeholder 2">
            <a:extLst>
              <a:ext uri="{FF2B5EF4-FFF2-40B4-BE49-F238E27FC236}">
                <a16:creationId xmlns:a16="http://schemas.microsoft.com/office/drawing/2014/main" id="{9935750D-CBEE-3C44-ACC5-0B33A5C85972}"/>
              </a:ext>
            </a:extLst>
          </p:cNvPr>
          <p:cNvSpPr>
            <a:spLocks noGrp="1"/>
          </p:cNvSpPr>
          <p:nvPr>
            <p:ph sz="half" idx="1"/>
          </p:nvPr>
        </p:nvSpPr>
        <p:spPr/>
        <p:txBody>
          <a:bodyPr>
            <a:normAutofit fontScale="85000" lnSpcReduction="20000"/>
          </a:bodyPr>
          <a:lstStyle/>
          <a:p>
            <a:pPr marL="0" indent="0">
              <a:buNone/>
            </a:pPr>
            <a:r>
              <a:rPr lang="en-US" dirty="0"/>
              <a:t>Imagine that you got a new job. You are very excited about it; you've wanted this particular job for a long time. You have not met your boss, but when you walk in, the HR rep introduces you. Your new direct manager is a </a:t>
            </a:r>
            <a:r>
              <a:rPr lang="en-US" dirty="0">
                <a:solidFill>
                  <a:srgbClr val="FF0000"/>
                </a:solidFill>
              </a:rPr>
              <a:t>woman</a:t>
            </a:r>
            <a:r>
              <a:rPr lang="en-US" dirty="0"/>
              <a:t> named </a:t>
            </a:r>
            <a:r>
              <a:rPr lang="en-US" dirty="0">
                <a:solidFill>
                  <a:srgbClr val="FF0000"/>
                </a:solidFill>
              </a:rPr>
              <a:t>Sarah</a:t>
            </a:r>
            <a:r>
              <a:rPr lang="en-US" dirty="0"/>
              <a:t>. From talking to your friend who works at this company, you know that </a:t>
            </a:r>
            <a:r>
              <a:rPr lang="en-US" dirty="0">
                <a:solidFill>
                  <a:srgbClr val="FF0000"/>
                </a:solidFill>
              </a:rPr>
              <a:t>Sarah</a:t>
            </a:r>
            <a:r>
              <a:rPr lang="en-US" dirty="0"/>
              <a:t> has high standards and demands only the best from those who work for </a:t>
            </a:r>
            <a:r>
              <a:rPr lang="en-US" dirty="0">
                <a:solidFill>
                  <a:srgbClr val="FF0000"/>
                </a:solidFill>
              </a:rPr>
              <a:t>her</a:t>
            </a:r>
            <a:r>
              <a:rPr lang="en-US" dirty="0"/>
              <a:t> - something that makes </a:t>
            </a:r>
            <a:r>
              <a:rPr lang="en-US" dirty="0">
                <a:solidFill>
                  <a:srgbClr val="FF0000"/>
                </a:solidFill>
              </a:rPr>
              <a:t>her</a:t>
            </a:r>
            <a:r>
              <a:rPr lang="en-US" dirty="0"/>
              <a:t> own boss very happy. Occasionally though, that comes at the expense of not being very patient with </a:t>
            </a:r>
            <a:r>
              <a:rPr lang="en-US" dirty="0">
                <a:solidFill>
                  <a:srgbClr val="FF0000"/>
                </a:solidFill>
              </a:rPr>
              <a:t>her</a:t>
            </a:r>
            <a:r>
              <a:rPr lang="en-US" dirty="0"/>
              <a:t> subordinates who do not meet these high standards.</a:t>
            </a:r>
          </a:p>
          <a:p>
            <a:pPr marL="0" indent="0">
              <a:buNone/>
            </a:pPr>
            <a:endParaRPr lang="en-US" dirty="0"/>
          </a:p>
        </p:txBody>
      </p:sp>
      <p:sp>
        <p:nvSpPr>
          <p:cNvPr id="4" name="Content Placeholder 3">
            <a:extLst>
              <a:ext uri="{FF2B5EF4-FFF2-40B4-BE49-F238E27FC236}">
                <a16:creationId xmlns:a16="http://schemas.microsoft.com/office/drawing/2014/main" id="{421A17CF-070B-1D42-9D4A-D240DF3CCF9A}"/>
              </a:ext>
            </a:extLst>
          </p:cNvPr>
          <p:cNvSpPr>
            <a:spLocks noGrp="1"/>
          </p:cNvSpPr>
          <p:nvPr>
            <p:ph sz="half" idx="2"/>
          </p:nvPr>
        </p:nvSpPr>
        <p:spPr>
          <a:xfrm>
            <a:off x="6172200" y="1825625"/>
            <a:ext cx="5432612" cy="4351338"/>
          </a:xfrm>
        </p:spPr>
        <p:txBody>
          <a:bodyPr>
            <a:normAutofit fontScale="85000" lnSpcReduction="20000"/>
          </a:bodyPr>
          <a:lstStyle/>
          <a:p>
            <a:r>
              <a:rPr lang="en-US" dirty="0"/>
              <a:t>Follower ratings:</a:t>
            </a:r>
          </a:p>
          <a:p>
            <a:pPr marL="0" indent="0">
              <a:buNone/>
            </a:pPr>
            <a:r>
              <a:rPr lang="en-US" dirty="0"/>
              <a:t>Sarah M = 4.30, </a:t>
            </a:r>
            <a:r>
              <a:rPr lang="en-US" dirty="0" err="1"/>
              <a:t>sd</a:t>
            </a:r>
            <a:r>
              <a:rPr lang="en-US" dirty="0"/>
              <a:t> = 1.31</a:t>
            </a:r>
          </a:p>
          <a:p>
            <a:pPr marL="0" indent="0">
              <a:buNone/>
            </a:pPr>
            <a:r>
              <a:rPr lang="en-US" dirty="0"/>
              <a:t>David M = 4.16, </a:t>
            </a:r>
            <a:r>
              <a:rPr lang="en-US" dirty="0" err="1"/>
              <a:t>sd</a:t>
            </a:r>
            <a:r>
              <a:rPr lang="en-US" dirty="0"/>
              <a:t> = 1.38</a:t>
            </a:r>
          </a:p>
          <a:p>
            <a:pPr marL="0" indent="0">
              <a:buNone/>
            </a:pPr>
            <a:endParaRPr lang="en-US" dirty="0"/>
          </a:p>
          <a:p>
            <a:pPr marL="0" indent="0">
              <a:buNone/>
            </a:pPr>
            <a:r>
              <a:rPr lang="en-US" dirty="0"/>
              <a:t>but crossover: men follow Sarah more,</a:t>
            </a:r>
          </a:p>
          <a:p>
            <a:pPr marL="0" indent="0">
              <a:buNone/>
            </a:pPr>
            <a:r>
              <a:rPr lang="en-US" dirty="0"/>
              <a:t>		women follow David more</a:t>
            </a:r>
          </a:p>
        </p:txBody>
      </p:sp>
    </p:spTree>
    <p:extLst>
      <p:ext uri="{BB962C8B-B14F-4D97-AF65-F5344CB8AC3E}">
        <p14:creationId xmlns:p14="http://schemas.microsoft.com/office/powerpoint/2010/main" val="308390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6620-6B55-5640-92F4-5D0EC3E6B676}"/>
              </a:ext>
            </a:extLst>
          </p:cNvPr>
          <p:cNvSpPr>
            <a:spLocks noGrp="1"/>
          </p:cNvSpPr>
          <p:nvPr>
            <p:ph type="title"/>
          </p:nvPr>
        </p:nvSpPr>
        <p:spPr/>
        <p:txBody>
          <a:bodyPr/>
          <a:lstStyle/>
          <a:p>
            <a:r>
              <a:rPr lang="en-US" dirty="0"/>
              <a:t>Study 3 – Heidi/Howard Roizen case</a:t>
            </a:r>
          </a:p>
        </p:txBody>
      </p:sp>
      <p:pic>
        <p:nvPicPr>
          <p:cNvPr id="13" name="Picture 12" descr="Text, letter&#10;&#10;Description automatically generated">
            <a:extLst>
              <a:ext uri="{FF2B5EF4-FFF2-40B4-BE49-F238E27FC236}">
                <a16:creationId xmlns:a16="http://schemas.microsoft.com/office/drawing/2014/main" id="{282D507D-E34D-C54C-A6CE-97B6BA9FCD16}"/>
              </a:ext>
            </a:extLst>
          </p:cNvPr>
          <p:cNvPicPr>
            <a:picLocks noChangeAspect="1"/>
          </p:cNvPicPr>
          <p:nvPr/>
        </p:nvPicPr>
        <p:blipFill>
          <a:blip r:embed="rId2"/>
          <a:stretch>
            <a:fillRect/>
          </a:stretch>
        </p:blipFill>
        <p:spPr>
          <a:xfrm>
            <a:off x="5278955" y="1690688"/>
            <a:ext cx="6913045" cy="4081462"/>
          </a:xfrm>
          <a:prstGeom prst="rect">
            <a:avLst/>
          </a:prstGeom>
        </p:spPr>
      </p:pic>
      <p:pic>
        <p:nvPicPr>
          <p:cNvPr id="11" name="Content Placeholder 10" descr="Graphical user interface, chart, bar chart&#10;&#10;Description automatically generated">
            <a:extLst>
              <a:ext uri="{FF2B5EF4-FFF2-40B4-BE49-F238E27FC236}">
                <a16:creationId xmlns:a16="http://schemas.microsoft.com/office/drawing/2014/main" id="{BF5B2C5B-48B0-3143-B77E-501145CE800D}"/>
              </a:ext>
            </a:extLst>
          </p:cNvPr>
          <p:cNvPicPr>
            <a:picLocks noGrp="1" noChangeAspect="1"/>
          </p:cNvPicPr>
          <p:nvPr>
            <p:ph sz="half" idx="1"/>
          </p:nvPr>
        </p:nvPicPr>
        <p:blipFill rotWithShape="1">
          <a:blip r:embed="rId3"/>
          <a:srcRect l="1041" r="4464" b="4799"/>
          <a:stretch/>
        </p:blipFill>
        <p:spPr>
          <a:xfrm>
            <a:off x="0" y="1699154"/>
            <a:ext cx="5384800" cy="4072996"/>
          </a:xfrm>
        </p:spPr>
      </p:pic>
    </p:spTree>
    <p:extLst>
      <p:ext uri="{BB962C8B-B14F-4D97-AF65-F5344CB8AC3E}">
        <p14:creationId xmlns:p14="http://schemas.microsoft.com/office/powerpoint/2010/main" val="280234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6620-6B55-5640-92F4-5D0EC3E6B676}"/>
              </a:ext>
            </a:extLst>
          </p:cNvPr>
          <p:cNvSpPr>
            <a:spLocks noGrp="1"/>
          </p:cNvSpPr>
          <p:nvPr>
            <p:ph type="title"/>
          </p:nvPr>
        </p:nvSpPr>
        <p:spPr/>
        <p:txBody>
          <a:bodyPr/>
          <a:lstStyle/>
          <a:p>
            <a:r>
              <a:rPr lang="en-US" dirty="0"/>
              <a:t>Study 3 – Heidi/Howard Roizen case</a:t>
            </a:r>
          </a:p>
        </p:txBody>
      </p:sp>
      <p:sp>
        <p:nvSpPr>
          <p:cNvPr id="3" name="Content Placeholder 2">
            <a:extLst>
              <a:ext uri="{FF2B5EF4-FFF2-40B4-BE49-F238E27FC236}">
                <a16:creationId xmlns:a16="http://schemas.microsoft.com/office/drawing/2014/main" id="{58B5E0C8-462D-5B45-84F3-E9CFB03D6813}"/>
              </a:ext>
            </a:extLst>
          </p:cNvPr>
          <p:cNvSpPr>
            <a:spLocks noGrp="1"/>
          </p:cNvSpPr>
          <p:nvPr>
            <p:ph sz="half" idx="1"/>
          </p:nvPr>
        </p:nvSpPr>
        <p:spPr>
          <a:xfrm>
            <a:off x="838200" y="1825625"/>
            <a:ext cx="5181600" cy="2638799"/>
          </a:xfrm>
        </p:spPr>
        <p:txBody>
          <a:bodyPr/>
          <a:lstStyle/>
          <a:p>
            <a:pPr marL="0" indent="0">
              <a:buNone/>
            </a:pPr>
            <a:r>
              <a:rPr lang="en-US" dirty="0"/>
              <a:t>Measures from before us:</a:t>
            </a:r>
          </a:p>
          <a:p>
            <a:r>
              <a:rPr lang="en-US" dirty="0"/>
              <a:t>Heidi less warm, likable</a:t>
            </a:r>
          </a:p>
          <a:p>
            <a:r>
              <a:rPr lang="en-US" dirty="0"/>
              <a:t>Heidi more aggressive, power hungry</a:t>
            </a:r>
          </a:p>
          <a:p>
            <a:r>
              <a:rPr lang="en-US" dirty="0"/>
              <a:t>Neither difference is significant</a:t>
            </a:r>
          </a:p>
        </p:txBody>
      </p:sp>
      <p:sp>
        <p:nvSpPr>
          <p:cNvPr id="4" name="Content Placeholder 3">
            <a:extLst>
              <a:ext uri="{FF2B5EF4-FFF2-40B4-BE49-F238E27FC236}">
                <a16:creationId xmlns:a16="http://schemas.microsoft.com/office/drawing/2014/main" id="{2E9E32CB-C422-1044-BCF4-688FD613F9A3}"/>
              </a:ext>
            </a:extLst>
          </p:cNvPr>
          <p:cNvSpPr>
            <a:spLocks noGrp="1"/>
          </p:cNvSpPr>
          <p:nvPr>
            <p:ph sz="half" idx="2"/>
          </p:nvPr>
        </p:nvSpPr>
        <p:spPr/>
        <p:txBody>
          <a:bodyPr/>
          <a:lstStyle/>
          <a:p>
            <a:pPr marL="0" indent="0">
              <a:buNone/>
            </a:pPr>
            <a:r>
              <a:rPr lang="en-US" dirty="0"/>
              <a:t>Our follower measure:</a:t>
            </a:r>
          </a:p>
          <a:p>
            <a:r>
              <a:rPr lang="en-US" dirty="0"/>
              <a:t>Greater willingness to follow Heidi on all measures </a:t>
            </a:r>
          </a:p>
          <a:p>
            <a:r>
              <a:rPr lang="en-US" dirty="0"/>
              <a:t>But </a:t>
            </a:r>
            <a:r>
              <a:rPr lang="en-US" dirty="0" err="1"/>
              <a:t>nonsignificantly</a:t>
            </a:r>
            <a:r>
              <a:rPr lang="en-US" dirty="0"/>
              <a:t> so</a:t>
            </a:r>
          </a:p>
          <a:p>
            <a:endParaRPr lang="en-US" dirty="0"/>
          </a:p>
        </p:txBody>
      </p:sp>
      <p:sp>
        <p:nvSpPr>
          <p:cNvPr id="5" name="TextBox 4">
            <a:extLst>
              <a:ext uri="{FF2B5EF4-FFF2-40B4-BE49-F238E27FC236}">
                <a16:creationId xmlns:a16="http://schemas.microsoft.com/office/drawing/2014/main" id="{2EDB4475-37E5-6044-852A-62DAAC665E3A}"/>
              </a:ext>
            </a:extLst>
          </p:cNvPr>
          <p:cNvSpPr txBox="1"/>
          <p:nvPr/>
        </p:nvSpPr>
        <p:spPr>
          <a:xfrm>
            <a:off x="1116106" y="5163671"/>
            <a:ext cx="10650070" cy="923330"/>
          </a:xfrm>
          <a:prstGeom prst="rect">
            <a:avLst/>
          </a:prstGeom>
          <a:noFill/>
        </p:spPr>
        <p:txBody>
          <a:bodyPr wrap="square" rtlCol="0">
            <a:spAutoFit/>
          </a:bodyPr>
          <a:lstStyle/>
          <a:p>
            <a:r>
              <a:rPr lang="en-US" dirty="0"/>
              <a:t>Study run twice, once with </a:t>
            </a:r>
            <a:r>
              <a:rPr lang="en-US" dirty="0" err="1"/>
              <a:t>Mturk</a:t>
            </a:r>
            <a:r>
              <a:rPr lang="en-US" dirty="0"/>
              <a:t> (results above) and once with MBA students (key finding: 3-way interaction of  gender condition, rater gender, and hostile sexism:  Gender, HS didn’t affect desire to follow Howard. But men high in HS were significantly less likely to follow Heidi and women high in HS significantly more likely.</a:t>
            </a:r>
          </a:p>
        </p:txBody>
      </p:sp>
    </p:spTree>
    <p:extLst>
      <p:ext uri="{BB962C8B-B14F-4D97-AF65-F5344CB8AC3E}">
        <p14:creationId xmlns:p14="http://schemas.microsoft.com/office/powerpoint/2010/main" val="14740749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2894</TotalTime>
  <Words>2373</Words>
  <Application>Microsoft Macintosh PowerPoint</Application>
  <PresentationFormat>Widescreen</PresentationFormat>
  <Paragraphs>252</Paragraphs>
  <Slides>23</Slides>
  <Notes>18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Our original questions:</vt:lpstr>
      <vt:lpstr>Women in leadership</vt:lpstr>
      <vt:lpstr>What has been measured?</vt:lpstr>
      <vt:lpstr>Prior studies – Study 1 (video study)</vt:lpstr>
      <vt:lpstr>Measures</vt:lpstr>
      <vt:lpstr>Some of the findings</vt:lpstr>
      <vt:lpstr>Study 2 – new control conditions</vt:lpstr>
      <vt:lpstr>Study 3 – Heidi/Howard Roizen case</vt:lpstr>
      <vt:lpstr>Study 3 – Heidi/Howard Roizen case</vt:lpstr>
      <vt:lpstr>Study 4 – “pushback”</vt:lpstr>
      <vt:lpstr>BUT…</vt:lpstr>
      <vt:lpstr>So, our new idea…</vt:lpstr>
      <vt:lpstr>Design</vt:lpstr>
      <vt:lpstr>Analysis Model (heavily simplified)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Overbeck</dc:creator>
  <cp:lastModifiedBy>Jennifer Overbeck</cp:lastModifiedBy>
  <cp:revision>52</cp:revision>
  <dcterms:created xsi:type="dcterms:W3CDTF">2020-09-15T05:21:40Z</dcterms:created>
  <dcterms:modified xsi:type="dcterms:W3CDTF">2020-09-25T04:25:06Z</dcterms:modified>
</cp:coreProperties>
</file>